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6"/>
  </p:notesMasterIdLst>
  <p:sldIdLst>
    <p:sldId id="256" r:id="rId2"/>
    <p:sldId id="325" r:id="rId3"/>
    <p:sldId id="310" r:id="rId4"/>
    <p:sldId id="327" r:id="rId5"/>
    <p:sldId id="321" r:id="rId6"/>
    <p:sldId id="322" r:id="rId7"/>
    <p:sldId id="324" r:id="rId8"/>
    <p:sldId id="328" r:id="rId9"/>
    <p:sldId id="329" r:id="rId10"/>
    <p:sldId id="330" r:id="rId11"/>
    <p:sldId id="331" r:id="rId12"/>
    <p:sldId id="332" r:id="rId13"/>
    <p:sldId id="333" r:id="rId14"/>
    <p:sldId id="334" r:id="rId15"/>
    <p:sldId id="336" r:id="rId16"/>
    <p:sldId id="337" r:id="rId17"/>
    <p:sldId id="338" r:id="rId18"/>
    <p:sldId id="323" r:id="rId19"/>
    <p:sldId id="311" r:id="rId20"/>
    <p:sldId id="339" r:id="rId21"/>
    <p:sldId id="340" r:id="rId22"/>
    <p:sldId id="341" r:id="rId23"/>
    <p:sldId id="342" r:id="rId24"/>
    <p:sldId id="343" r:id="rId25"/>
    <p:sldId id="344" r:id="rId26"/>
    <p:sldId id="345" r:id="rId27"/>
    <p:sldId id="346" r:id="rId28"/>
    <p:sldId id="347" r:id="rId29"/>
    <p:sldId id="348" r:id="rId30"/>
    <p:sldId id="317" r:id="rId31"/>
    <p:sldId id="349" r:id="rId32"/>
    <p:sldId id="350" r:id="rId33"/>
    <p:sldId id="351" r:id="rId34"/>
    <p:sldId id="352" r:id="rId35"/>
    <p:sldId id="353" r:id="rId36"/>
    <p:sldId id="313" r:id="rId37"/>
    <p:sldId id="390" r:id="rId38"/>
    <p:sldId id="394" r:id="rId39"/>
    <p:sldId id="391" r:id="rId40"/>
    <p:sldId id="392" r:id="rId41"/>
    <p:sldId id="393" r:id="rId42"/>
    <p:sldId id="314" r:id="rId43"/>
    <p:sldId id="299" r:id="rId44"/>
    <p:sldId id="300" r:id="rId45"/>
    <p:sldId id="301" r:id="rId46"/>
    <p:sldId id="302" r:id="rId47"/>
    <p:sldId id="303" r:id="rId48"/>
    <p:sldId id="306" r:id="rId49"/>
    <p:sldId id="304" r:id="rId50"/>
    <p:sldId id="305" r:id="rId51"/>
    <p:sldId id="315" r:id="rId52"/>
    <p:sldId id="372" r:id="rId53"/>
    <p:sldId id="376" r:id="rId54"/>
    <p:sldId id="375" r:id="rId55"/>
    <p:sldId id="379" r:id="rId56"/>
    <p:sldId id="380" r:id="rId57"/>
    <p:sldId id="382" r:id="rId58"/>
    <p:sldId id="383" r:id="rId59"/>
    <p:sldId id="384" r:id="rId60"/>
    <p:sldId id="385" r:id="rId61"/>
    <p:sldId id="386" r:id="rId62"/>
    <p:sldId id="387" r:id="rId63"/>
    <p:sldId id="388" r:id="rId64"/>
    <p:sldId id="389" r:id="rId6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lapértelmezett szakasz" id="{137AA486-93BF-4AFD-89B8-BC906A7A8564}">
          <p14:sldIdLst>
            <p14:sldId id="256"/>
          </p14:sldIdLst>
        </p14:section>
        <p14:section name="Summary Section" id="{DF6CEFD0-B403-47E1-B00D-AC9803738DB6}">
          <p14:sldIdLst>
            <p14:sldId id="325"/>
          </p14:sldIdLst>
        </p14:section>
        <p14:section name="adjuváns választás alapjai" id="{5A3B203A-878F-4E2C-ACFA-ABF14BA14B0F}">
          <p14:sldIdLst>
            <p14:sldId id="310"/>
            <p14:sldId id="327"/>
            <p14:sldId id="321"/>
            <p14:sldId id="322"/>
            <p14:sldId id="324"/>
            <p14:sldId id="328"/>
            <p14:sldId id="329"/>
            <p14:sldId id="330"/>
            <p14:sldId id="331"/>
            <p14:sldId id="332"/>
            <p14:sldId id="333"/>
            <p14:sldId id="334"/>
            <p14:sldId id="336"/>
            <p14:sldId id="337"/>
            <p14:sldId id="338"/>
            <p14:sldId id="323"/>
          </p14:sldIdLst>
        </p14:section>
        <p14:section name="Dinamika" id="{94442C10-4974-4EFF-B550-C54433F27F62}">
          <p14:sldIdLst>
            <p14:sldId id="311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Töménység" id="{82C87451-ED3F-4A5F-9E2F-714253B08957}">
          <p14:sldIdLst>
            <p14:sldId id="317"/>
            <p14:sldId id="349"/>
            <p14:sldId id="350"/>
            <p14:sldId id="351"/>
            <p14:sldId id="352"/>
            <p14:sldId id="353"/>
          </p14:sldIdLst>
        </p14:section>
        <p14:section name="Kölcsönhatások a határfelületen" id="{A1A9C359-E05D-4E23-99DB-1A0E757D3DF6}">
          <p14:sldIdLst>
            <p14:sldId id="313"/>
            <p14:sldId id="390"/>
            <p14:sldId id="394"/>
            <p14:sldId id="391"/>
            <p14:sldId id="392"/>
            <p14:sldId id="393"/>
          </p14:sldIdLst>
        </p14:section>
        <p14:section name="Cseppképzés és Adhézió" id="{9264A050-7501-44C6-B339-B2F45C8018BE}">
          <p14:sldIdLst>
            <p14:sldId id="314"/>
            <p14:sldId id="299"/>
            <p14:sldId id="300"/>
            <p14:sldId id="301"/>
            <p14:sldId id="302"/>
            <p14:sldId id="303"/>
            <p14:sldId id="306"/>
            <p14:sldId id="304"/>
            <p14:sldId id="305"/>
          </p14:sldIdLst>
        </p14:section>
        <p14:section name="adjuváns példák" id="{6F23ED25-C0F5-48E7-A693-74F6B9140F28}">
          <p14:sldIdLst>
            <p14:sldId id="315"/>
            <p14:sldId id="372"/>
            <p14:sldId id="376"/>
            <p14:sldId id="375"/>
            <p14:sldId id="379"/>
            <p14:sldId id="380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15" autoAdjust="0"/>
    <p:restoredTop sz="77358" autoAdjust="0"/>
  </p:normalViewPr>
  <p:slideViewPr>
    <p:cSldViewPr snapToGrid="0">
      <p:cViewPr varScale="1">
        <p:scale>
          <a:sx n="66" d="100"/>
          <a:sy n="66" d="100"/>
        </p:scale>
        <p:origin x="93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15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278563-AA9A-430C-B8B3-C528B0976728}" type="doc">
      <dgm:prSet loTypeId="urn:microsoft.com/office/officeart/2005/8/layout/hierarchy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FA24FC4C-6D4D-4951-8E99-8D96EC98AA86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rgbClr val="C00000">
            <a:alpha val="50000"/>
          </a:srgbClr>
        </a:solidFill>
        <a:ln>
          <a:noFill/>
        </a:ln>
      </dgm:spPr>
      <dgm:t>
        <a:bodyPr/>
        <a:lstStyle/>
        <a:p>
          <a:r>
            <a:rPr lang="hu-HU" sz="2400"/>
            <a:t>fontos adjuváns típusok</a:t>
          </a:r>
        </a:p>
      </dgm:t>
    </dgm:pt>
    <dgm:pt modelId="{1BA11C1F-9398-41E2-8888-400BE3FEB4B5}" type="parTrans" cxnId="{B7A3C9E2-4CA7-4128-80DD-35CBAD9AB634}">
      <dgm:prSet/>
      <dgm:spPr/>
      <dgm:t>
        <a:bodyPr/>
        <a:lstStyle/>
        <a:p>
          <a:endParaRPr lang="hu-HU"/>
        </a:p>
      </dgm:t>
    </dgm:pt>
    <dgm:pt modelId="{5B0A1FD4-CC89-4A3F-9DF4-273F447F4B36}" type="sibTrans" cxnId="{B7A3C9E2-4CA7-4128-80DD-35CBAD9AB634}">
      <dgm:prSet/>
      <dgm:spPr/>
      <dgm:t>
        <a:bodyPr/>
        <a:lstStyle/>
        <a:p>
          <a:endParaRPr lang="hu-HU"/>
        </a:p>
      </dgm:t>
    </dgm:pt>
    <dgm:pt modelId="{5B9684F6-7DBE-4578-BC22-B8B122F8FCD6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>
            <a:alpha val="50000"/>
          </a:schemeClr>
        </a:solidFill>
        <a:ln>
          <a:noFill/>
        </a:ln>
      </dgm:spPr>
      <dgm:t>
        <a:bodyPr/>
        <a:lstStyle/>
        <a:p>
          <a:r>
            <a:rPr lang="hu-HU" sz="2000"/>
            <a:t>felületakt</a:t>
          </a:r>
          <a:r>
            <a:rPr lang="en-GB" sz="2000"/>
            <a:t>í</a:t>
          </a:r>
          <a:r>
            <a:rPr lang="hu-HU" sz="2000"/>
            <a:t>v anyagok</a:t>
          </a:r>
        </a:p>
      </dgm:t>
    </dgm:pt>
    <dgm:pt modelId="{15C5C0E8-15DC-45E7-87E1-42F4634D06F9}" type="parTrans" cxnId="{851D6702-0ED5-4945-BFA5-5A238700A8D2}">
      <dgm:prSet>
        <dgm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hu-HU"/>
        </a:p>
      </dgm:t>
    </dgm:pt>
    <dgm:pt modelId="{C2E74022-595E-4D05-BB67-D84B64F7DDF5}" type="sibTrans" cxnId="{851D6702-0ED5-4945-BFA5-5A238700A8D2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>
            <a:alpha val="50000"/>
          </a:schemeClr>
        </a:solidFill>
        <a:ln>
          <a:noFill/>
        </a:ln>
      </dgm:spPr>
      <dgm:t>
        <a:bodyPr/>
        <a:lstStyle/>
        <a:p>
          <a:endParaRPr lang="hu-HU"/>
        </a:p>
      </dgm:t>
    </dgm:pt>
    <dgm:pt modelId="{5CA36410-A6A2-46CF-B715-CA0FEF51BE15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>
            <a:alpha val="50000"/>
          </a:schemeClr>
        </a:solidFill>
        <a:ln>
          <a:noFill/>
        </a:ln>
      </dgm:spPr>
      <dgm:t>
        <a:bodyPr/>
        <a:lstStyle/>
        <a:p>
          <a:r>
            <a:rPr lang="hu-HU" sz="2000"/>
            <a:t>tenzid és polimer keverékei</a:t>
          </a:r>
          <a:endParaRPr lang="hu-HU" sz="2000" dirty="0"/>
        </a:p>
      </dgm:t>
    </dgm:pt>
    <dgm:pt modelId="{DC89D02A-4BC4-4257-BC8B-2E4870704795}" type="parTrans" cxnId="{474095E0-6282-4C09-8320-C470ED180744}">
      <dgm:prSet>
        <dgm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hu-HU"/>
        </a:p>
      </dgm:t>
    </dgm:pt>
    <dgm:pt modelId="{58F1241B-E74D-4B56-9245-56AAF3F00AC3}" type="sibTrans" cxnId="{474095E0-6282-4C09-8320-C470ED180744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>
            <a:alpha val="50000"/>
          </a:schemeClr>
        </a:solidFill>
        <a:ln>
          <a:noFill/>
        </a:ln>
      </dgm:spPr>
      <dgm:t>
        <a:bodyPr/>
        <a:lstStyle/>
        <a:p>
          <a:endParaRPr lang="hu-HU"/>
        </a:p>
      </dgm:t>
    </dgm:pt>
    <dgm:pt modelId="{2FF9B5BB-3F47-442C-A962-0482F1F15CDD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>
            <a:alpha val="50000"/>
          </a:schemeClr>
        </a:solidFill>
        <a:ln>
          <a:noFill/>
        </a:ln>
      </dgm:spPr>
      <dgm:t>
        <a:bodyPr/>
        <a:lstStyle/>
        <a:p>
          <a:r>
            <a:rPr lang="hu-HU" sz="2000"/>
            <a:t>olajok</a:t>
          </a:r>
          <a:endParaRPr lang="hu-HU" sz="2000" dirty="0"/>
        </a:p>
      </dgm:t>
    </dgm:pt>
    <dgm:pt modelId="{072D0E73-40C0-4EDA-8CE5-56ABE321BBDF}" type="parTrans" cxnId="{C743AD6B-24A8-41DD-B7DF-074D0D6D0760}">
      <dgm:prSet>
        <dgm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hu-HU"/>
        </a:p>
      </dgm:t>
    </dgm:pt>
    <dgm:pt modelId="{EC6802B1-FECC-413A-846F-D6044774527E}" type="sibTrans" cxnId="{C743AD6B-24A8-41DD-B7DF-074D0D6D0760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>
            <a:alpha val="50000"/>
          </a:schemeClr>
        </a:solidFill>
        <a:ln>
          <a:noFill/>
        </a:ln>
      </dgm:spPr>
      <dgm:t>
        <a:bodyPr/>
        <a:lstStyle/>
        <a:p>
          <a:endParaRPr lang="hu-HU"/>
        </a:p>
      </dgm:t>
    </dgm:pt>
    <dgm:pt modelId="{3FEA0932-B3E2-4281-9E2C-00A2A89E434C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>
            <a:alpha val="50000"/>
          </a:schemeClr>
        </a:solidFill>
        <a:ln>
          <a:noFill/>
        </a:ln>
      </dgm:spPr>
      <dgm:t>
        <a:bodyPr/>
        <a:lstStyle/>
        <a:p>
          <a:r>
            <a:rPr lang="hu-HU" sz="2000"/>
            <a:t>polimerek</a:t>
          </a:r>
        </a:p>
      </dgm:t>
    </dgm:pt>
    <dgm:pt modelId="{2ACE0DDA-AAFF-4C47-97B2-543D342FCC36}" type="parTrans" cxnId="{DDDD0AA0-E86A-45A4-94C6-32FE35072039}">
      <dgm:prSet>
        <dgm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hu-HU"/>
        </a:p>
      </dgm:t>
    </dgm:pt>
    <dgm:pt modelId="{1951FDC8-1BE9-4D81-A9BD-F03BC85C1670}" type="sibTrans" cxnId="{DDDD0AA0-E86A-45A4-94C6-32FE35072039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>
            <a:alpha val="50000"/>
          </a:schemeClr>
        </a:solidFill>
        <a:ln>
          <a:noFill/>
        </a:ln>
      </dgm:spPr>
      <dgm:t>
        <a:bodyPr/>
        <a:lstStyle/>
        <a:p>
          <a:endParaRPr lang="hu-HU"/>
        </a:p>
      </dgm:t>
    </dgm:pt>
    <dgm:pt modelId="{A245B571-68F2-4F55-BBE9-F1842AE5B247}" type="pres">
      <dgm:prSet presAssocID="{8E278563-AA9A-430C-B8B3-C528B0976728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51CF1D5-DA74-4745-997C-2BFB1DF9B2E7}" type="pres">
      <dgm:prSet presAssocID="{FA24FC4C-6D4D-4951-8E99-8D96EC98AA86}" presName="vertOne" presStyleCnt="0"/>
      <dgm:spPr/>
    </dgm:pt>
    <dgm:pt modelId="{8D19CF97-472B-4E13-9EA8-9C2710EDD407}" type="pres">
      <dgm:prSet presAssocID="{FA24FC4C-6D4D-4951-8E99-8D96EC98AA86}" presName="txOne" presStyleLbl="node0" presStyleIdx="0" presStyleCnt="1" custScaleY="29334">
        <dgm:presLayoutVars>
          <dgm:chPref val="3"/>
        </dgm:presLayoutVars>
      </dgm:prSet>
      <dgm:spPr/>
    </dgm:pt>
    <dgm:pt modelId="{17A878AF-BB80-4B09-9F37-D4DEC9C05B01}" type="pres">
      <dgm:prSet presAssocID="{FA24FC4C-6D4D-4951-8E99-8D96EC98AA86}" presName="parTransOne" presStyleCnt="0"/>
      <dgm:spPr/>
    </dgm:pt>
    <dgm:pt modelId="{02DA1B41-3003-4335-A34C-2E0CF68BDC94}" type="pres">
      <dgm:prSet presAssocID="{FA24FC4C-6D4D-4951-8E99-8D96EC98AA86}" presName="horzOne" presStyleCnt="0"/>
      <dgm:spPr/>
    </dgm:pt>
    <dgm:pt modelId="{75183DFE-34F5-426B-A66B-15F4A6BAB049}" type="pres">
      <dgm:prSet presAssocID="{5B9684F6-7DBE-4578-BC22-B8B122F8FCD6}" presName="vertTwo" presStyleCnt="0"/>
      <dgm:spPr/>
    </dgm:pt>
    <dgm:pt modelId="{3BAD4D95-CF5E-42D9-AEA3-FAEF07D41437}" type="pres">
      <dgm:prSet presAssocID="{5B9684F6-7DBE-4578-BC22-B8B122F8FCD6}" presName="txTwo" presStyleLbl="node2" presStyleIdx="0" presStyleCnt="4">
        <dgm:presLayoutVars>
          <dgm:chPref val="3"/>
        </dgm:presLayoutVars>
      </dgm:prSet>
      <dgm:spPr/>
    </dgm:pt>
    <dgm:pt modelId="{4AFFBD0B-84EA-4716-91EB-9EE98361E765}" type="pres">
      <dgm:prSet presAssocID="{5B9684F6-7DBE-4578-BC22-B8B122F8FCD6}" presName="horzTwo" presStyleCnt="0"/>
      <dgm:spPr/>
    </dgm:pt>
    <dgm:pt modelId="{C66A6AE9-AA33-4F5E-8497-2765354D0B62}" type="pres">
      <dgm:prSet presAssocID="{C2E74022-595E-4D05-BB67-D84B64F7DDF5}" presName="sibSpaceTwo" presStyleCnt="0"/>
      <dgm:spPr/>
    </dgm:pt>
    <dgm:pt modelId="{9AEA569E-531B-4CE8-83E0-439855C1AE55}" type="pres">
      <dgm:prSet presAssocID="{3FEA0932-B3E2-4281-9E2C-00A2A89E434C}" presName="vertTwo" presStyleCnt="0"/>
      <dgm:spPr/>
    </dgm:pt>
    <dgm:pt modelId="{EBF99654-D56E-4967-9DF8-1798D483C744}" type="pres">
      <dgm:prSet presAssocID="{3FEA0932-B3E2-4281-9E2C-00A2A89E434C}" presName="txTwo" presStyleLbl="node2" presStyleIdx="1" presStyleCnt="4">
        <dgm:presLayoutVars>
          <dgm:chPref val="3"/>
        </dgm:presLayoutVars>
      </dgm:prSet>
      <dgm:spPr/>
    </dgm:pt>
    <dgm:pt modelId="{7DBF3EBD-539E-4810-8C0B-2F241F6C730C}" type="pres">
      <dgm:prSet presAssocID="{3FEA0932-B3E2-4281-9E2C-00A2A89E434C}" presName="horzTwo" presStyleCnt="0"/>
      <dgm:spPr/>
    </dgm:pt>
    <dgm:pt modelId="{37403E57-47FF-4121-A422-7AF0DF7B14CB}" type="pres">
      <dgm:prSet presAssocID="{1951FDC8-1BE9-4D81-A9BD-F03BC85C1670}" presName="sibSpaceTwo" presStyleCnt="0"/>
      <dgm:spPr/>
    </dgm:pt>
    <dgm:pt modelId="{6F47F4C9-42DB-43DC-B3B5-2B18E00175FC}" type="pres">
      <dgm:prSet presAssocID="{5CA36410-A6A2-46CF-B715-CA0FEF51BE15}" presName="vertTwo" presStyleCnt="0"/>
      <dgm:spPr/>
    </dgm:pt>
    <dgm:pt modelId="{A355973A-428A-454D-AC60-05AF5369A79F}" type="pres">
      <dgm:prSet presAssocID="{5CA36410-A6A2-46CF-B715-CA0FEF51BE15}" presName="txTwo" presStyleLbl="node2" presStyleIdx="2" presStyleCnt="4">
        <dgm:presLayoutVars>
          <dgm:chPref val="3"/>
        </dgm:presLayoutVars>
      </dgm:prSet>
      <dgm:spPr/>
    </dgm:pt>
    <dgm:pt modelId="{25AA99F5-5CDA-4781-AB3C-FE8BEF6B1203}" type="pres">
      <dgm:prSet presAssocID="{5CA36410-A6A2-46CF-B715-CA0FEF51BE15}" presName="horzTwo" presStyleCnt="0"/>
      <dgm:spPr/>
    </dgm:pt>
    <dgm:pt modelId="{25E9A261-55F0-4563-8BF7-B45CEBAC1188}" type="pres">
      <dgm:prSet presAssocID="{58F1241B-E74D-4B56-9245-56AAF3F00AC3}" presName="sibSpaceTwo" presStyleCnt="0"/>
      <dgm:spPr/>
    </dgm:pt>
    <dgm:pt modelId="{DDA5085B-E351-4380-AA57-98E306719A4B}" type="pres">
      <dgm:prSet presAssocID="{2FF9B5BB-3F47-442C-A962-0482F1F15CDD}" presName="vertTwo" presStyleCnt="0"/>
      <dgm:spPr/>
    </dgm:pt>
    <dgm:pt modelId="{7FFAAF58-0CD5-4374-BA46-8206D34E96E1}" type="pres">
      <dgm:prSet presAssocID="{2FF9B5BB-3F47-442C-A962-0482F1F15CDD}" presName="txTwo" presStyleLbl="node2" presStyleIdx="3" presStyleCnt="4">
        <dgm:presLayoutVars>
          <dgm:chPref val="3"/>
        </dgm:presLayoutVars>
      </dgm:prSet>
      <dgm:spPr/>
    </dgm:pt>
    <dgm:pt modelId="{1E246F55-C201-4586-A2F9-12C7E9083CEE}" type="pres">
      <dgm:prSet presAssocID="{2FF9B5BB-3F47-442C-A962-0482F1F15CDD}" presName="horzTwo" presStyleCnt="0"/>
      <dgm:spPr/>
    </dgm:pt>
  </dgm:ptLst>
  <dgm:cxnLst>
    <dgm:cxn modelId="{851D6702-0ED5-4945-BFA5-5A238700A8D2}" srcId="{FA24FC4C-6D4D-4951-8E99-8D96EC98AA86}" destId="{5B9684F6-7DBE-4578-BC22-B8B122F8FCD6}" srcOrd="0" destOrd="0" parTransId="{15C5C0E8-15DC-45E7-87E1-42F4634D06F9}" sibTransId="{C2E74022-595E-4D05-BB67-D84B64F7DDF5}"/>
    <dgm:cxn modelId="{C743AD6B-24A8-41DD-B7DF-074D0D6D0760}" srcId="{FA24FC4C-6D4D-4951-8E99-8D96EC98AA86}" destId="{2FF9B5BB-3F47-442C-A962-0482F1F15CDD}" srcOrd="3" destOrd="0" parTransId="{072D0E73-40C0-4EDA-8CE5-56ABE321BBDF}" sibTransId="{EC6802B1-FECC-413A-846F-D6044774527E}"/>
    <dgm:cxn modelId="{3ABCA973-FC9B-49F8-B5E7-D0109AB3798F}" type="presOf" srcId="{3FEA0932-B3E2-4281-9E2C-00A2A89E434C}" destId="{EBF99654-D56E-4967-9DF8-1798D483C744}" srcOrd="0" destOrd="0" presId="urn:microsoft.com/office/officeart/2005/8/layout/hierarchy4"/>
    <dgm:cxn modelId="{7E4CB094-4841-45B3-89D4-A6F9598CD63A}" type="presOf" srcId="{FA24FC4C-6D4D-4951-8E99-8D96EC98AA86}" destId="{8D19CF97-472B-4E13-9EA8-9C2710EDD407}" srcOrd="0" destOrd="0" presId="urn:microsoft.com/office/officeart/2005/8/layout/hierarchy4"/>
    <dgm:cxn modelId="{DDDD0AA0-E86A-45A4-94C6-32FE35072039}" srcId="{FA24FC4C-6D4D-4951-8E99-8D96EC98AA86}" destId="{3FEA0932-B3E2-4281-9E2C-00A2A89E434C}" srcOrd="1" destOrd="0" parTransId="{2ACE0DDA-AAFF-4C47-97B2-543D342FCC36}" sibTransId="{1951FDC8-1BE9-4D81-A9BD-F03BC85C1670}"/>
    <dgm:cxn modelId="{76D4D2A1-DBD0-493A-AC00-EF8F43942FDF}" type="presOf" srcId="{8E278563-AA9A-430C-B8B3-C528B0976728}" destId="{A245B571-68F2-4F55-BBE9-F1842AE5B247}" srcOrd="0" destOrd="0" presId="urn:microsoft.com/office/officeart/2005/8/layout/hierarchy4"/>
    <dgm:cxn modelId="{A031FEB1-D988-41DF-9E21-B07F690D8BBE}" type="presOf" srcId="{5CA36410-A6A2-46CF-B715-CA0FEF51BE15}" destId="{A355973A-428A-454D-AC60-05AF5369A79F}" srcOrd="0" destOrd="0" presId="urn:microsoft.com/office/officeart/2005/8/layout/hierarchy4"/>
    <dgm:cxn modelId="{FE7B82C7-5943-41E0-A75C-1E88B319C192}" type="presOf" srcId="{5B9684F6-7DBE-4578-BC22-B8B122F8FCD6}" destId="{3BAD4D95-CF5E-42D9-AEA3-FAEF07D41437}" srcOrd="0" destOrd="0" presId="urn:microsoft.com/office/officeart/2005/8/layout/hierarchy4"/>
    <dgm:cxn modelId="{474095E0-6282-4C09-8320-C470ED180744}" srcId="{FA24FC4C-6D4D-4951-8E99-8D96EC98AA86}" destId="{5CA36410-A6A2-46CF-B715-CA0FEF51BE15}" srcOrd="2" destOrd="0" parTransId="{DC89D02A-4BC4-4257-BC8B-2E4870704795}" sibTransId="{58F1241B-E74D-4B56-9245-56AAF3F00AC3}"/>
    <dgm:cxn modelId="{B7A3C9E2-4CA7-4128-80DD-35CBAD9AB634}" srcId="{8E278563-AA9A-430C-B8B3-C528B0976728}" destId="{FA24FC4C-6D4D-4951-8E99-8D96EC98AA86}" srcOrd="0" destOrd="0" parTransId="{1BA11C1F-9398-41E2-8888-400BE3FEB4B5}" sibTransId="{5B0A1FD4-CC89-4A3F-9DF4-273F447F4B36}"/>
    <dgm:cxn modelId="{8E84DAF1-0D52-4BE3-88B8-FD607932851E}" type="presOf" srcId="{2FF9B5BB-3F47-442C-A962-0482F1F15CDD}" destId="{7FFAAF58-0CD5-4374-BA46-8206D34E96E1}" srcOrd="0" destOrd="0" presId="urn:microsoft.com/office/officeart/2005/8/layout/hierarchy4"/>
    <dgm:cxn modelId="{17495219-3C4E-4737-BB87-CDF1114EEE9D}" type="presParOf" srcId="{A245B571-68F2-4F55-BBE9-F1842AE5B247}" destId="{651CF1D5-DA74-4745-997C-2BFB1DF9B2E7}" srcOrd="0" destOrd="0" presId="urn:microsoft.com/office/officeart/2005/8/layout/hierarchy4"/>
    <dgm:cxn modelId="{9AE0B8CB-B259-4E59-A127-01AAB125D9FA}" type="presParOf" srcId="{651CF1D5-DA74-4745-997C-2BFB1DF9B2E7}" destId="{8D19CF97-472B-4E13-9EA8-9C2710EDD407}" srcOrd="0" destOrd="0" presId="urn:microsoft.com/office/officeart/2005/8/layout/hierarchy4"/>
    <dgm:cxn modelId="{A0E87508-7508-4F37-B700-F50147269B04}" type="presParOf" srcId="{651CF1D5-DA74-4745-997C-2BFB1DF9B2E7}" destId="{17A878AF-BB80-4B09-9F37-D4DEC9C05B01}" srcOrd="1" destOrd="0" presId="urn:microsoft.com/office/officeart/2005/8/layout/hierarchy4"/>
    <dgm:cxn modelId="{F6B0FAA5-F1B6-4D61-80C5-ED369FD753EE}" type="presParOf" srcId="{651CF1D5-DA74-4745-997C-2BFB1DF9B2E7}" destId="{02DA1B41-3003-4335-A34C-2E0CF68BDC94}" srcOrd="2" destOrd="0" presId="urn:microsoft.com/office/officeart/2005/8/layout/hierarchy4"/>
    <dgm:cxn modelId="{88BE1D01-D4FC-41B8-B407-046BD51CC5CE}" type="presParOf" srcId="{02DA1B41-3003-4335-A34C-2E0CF68BDC94}" destId="{75183DFE-34F5-426B-A66B-15F4A6BAB049}" srcOrd="0" destOrd="0" presId="urn:microsoft.com/office/officeart/2005/8/layout/hierarchy4"/>
    <dgm:cxn modelId="{DF9AE842-60AE-4AEF-BC0E-EC202520C073}" type="presParOf" srcId="{75183DFE-34F5-426B-A66B-15F4A6BAB049}" destId="{3BAD4D95-CF5E-42D9-AEA3-FAEF07D41437}" srcOrd="0" destOrd="0" presId="urn:microsoft.com/office/officeart/2005/8/layout/hierarchy4"/>
    <dgm:cxn modelId="{128E829E-E842-4A95-871E-939AA8C8CD0C}" type="presParOf" srcId="{75183DFE-34F5-426B-A66B-15F4A6BAB049}" destId="{4AFFBD0B-84EA-4716-91EB-9EE98361E765}" srcOrd="1" destOrd="0" presId="urn:microsoft.com/office/officeart/2005/8/layout/hierarchy4"/>
    <dgm:cxn modelId="{1B0953A1-423F-4457-8207-A353ED1E0924}" type="presParOf" srcId="{02DA1B41-3003-4335-A34C-2E0CF68BDC94}" destId="{C66A6AE9-AA33-4F5E-8497-2765354D0B62}" srcOrd="1" destOrd="0" presId="urn:microsoft.com/office/officeart/2005/8/layout/hierarchy4"/>
    <dgm:cxn modelId="{9741421D-4BD9-4299-A7B5-D402DA833FAE}" type="presParOf" srcId="{02DA1B41-3003-4335-A34C-2E0CF68BDC94}" destId="{9AEA569E-531B-4CE8-83E0-439855C1AE55}" srcOrd="2" destOrd="0" presId="urn:microsoft.com/office/officeart/2005/8/layout/hierarchy4"/>
    <dgm:cxn modelId="{692BFF14-11C4-435B-B186-C95219C93870}" type="presParOf" srcId="{9AEA569E-531B-4CE8-83E0-439855C1AE55}" destId="{EBF99654-D56E-4967-9DF8-1798D483C744}" srcOrd="0" destOrd="0" presId="urn:microsoft.com/office/officeart/2005/8/layout/hierarchy4"/>
    <dgm:cxn modelId="{AFBAA05C-A06C-4128-81FA-379DA4F58910}" type="presParOf" srcId="{9AEA569E-531B-4CE8-83E0-439855C1AE55}" destId="{7DBF3EBD-539E-4810-8C0B-2F241F6C730C}" srcOrd="1" destOrd="0" presId="urn:microsoft.com/office/officeart/2005/8/layout/hierarchy4"/>
    <dgm:cxn modelId="{1CF5ED03-AE84-4466-85F6-8F5C481846B0}" type="presParOf" srcId="{02DA1B41-3003-4335-A34C-2E0CF68BDC94}" destId="{37403E57-47FF-4121-A422-7AF0DF7B14CB}" srcOrd="3" destOrd="0" presId="urn:microsoft.com/office/officeart/2005/8/layout/hierarchy4"/>
    <dgm:cxn modelId="{C623E52E-3DD7-4C62-851A-EA40B7530B05}" type="presParOf" srcId="{02DA1B41-3003-4335-A34C-2E0CF68BDC94}" destId="{6F47F4C9-42DB-43DC-B3B5-2B18E00175FC}" srcOrd="4" destOrd="0" presId="urn:microsoft.com/office/officeart/2005/8/layout/hierarchy4"/>
    <dgm:cxn modelId="{102B3CE5-0EAD-466B-885B-240E9CC062C7}" type="presParOf" srcId="{6F47F4C9-42DB-43DC-B3B5-2B18E00175FC}" destId="{A355973A-428A-454D-AC60-05AF5369A79F}" srcOrd="0" destOrd="0" presId="urn:microsoft.com/office/officeart/2005/8/layout/hierarchy4"/>
    <dgm:cxn modelId="{78B0AA0F-5C2F-406C-B496-FA8227C9CC48}" type="presParOf" srcId="{6F47F4C9-42DB-43DC-B3B5-2B18E00175FC}" destId="{25AA99F5-5CDA-4781-AB3C-FE8BEF6B1203}" srcOrd="1" destOrd="0" presId="urn:microsoft.com/office/officeart/2005/8/layout/hierarchy4"/>
    <dgm:cxn modelId="{E78892D0-7C70-4693-88FE-F25B18D288D6}" type="presParOf" srcId="{02DA1B41-3003-4335-A34C-2E0CF68BDC94}" destId="{25E9A261-55F0-4563-8BF7-B45CEBAC1188}" srcOrd="5" destOrd="0" presId="urn:microsoft.com/office/officeart/2005/8/layout/hierarchy4"/>
    <dgm:cxn modelId="{2865D82A-B548-4D8C-A167-1A8F644A3F24}" type="presParOf" srcId="{02DA1B41-3003-4335-A34C-2E0CF68BDC94}" destId="{DDA5085B-E351-4380-AA57-98E306719A4B}" srcOrd="6" destOrd="0" presId="urn:microsoft.com/office/officeart/2005/8/layout/hierarchy4"/>
    <dgm:cxn modelId="{F2265BC9-523B-43AA-9993-3DB0C5FB24F6}" type="presParOf" srcId="{DDA5085B-E351-4380-AA57-98E306719A4B}" destId="{7FFAAF58-0CD5-4374-BA46-8206D34E96E1}" srcOrd="0" destOrd="0" presId="urn:microsoft.com/office/officeart/2005/8/layout/hierarchy4"/>
    <dgm:cxn modelId="{B73CF919-07CF-4174-8362-63F548EF3B22}" type="presParOf" srcId="{DDA5085B-E351-4380-AA57-98E306719A4B}" destId="{1E246F55-C201-4586-A2F9-12C7E9083CEE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E278563-AA9A-430C-B8B3-C528B0976728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FA24FC4C-6D4D-4951-8E99-8D96EC98AA86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rgbClr val="C00000">
            <a:alpha val="50000"/>
          </a:srgbClr>
        </a:solidFill>
        <a:ln>
          <a:noFill/>
        </a:ln>
      </dgm:spPr>
      <dgm:t>
        <a:bodyPr/>
        <a:lstStyle/>
        <a:p>
          <a:r>
            <a:rPr lang="en-GB" sz="2400"/>
            <a:t>a</a:t>
          </a:r>
          <a:r>
            <a:rPr lang="hu-HU" sz="2400"/>
            <a:t>djuvánsok alkalmazása</a:t>
          </a:r>
        </a:p>
      </dgm:t>
    </dgm:pt>
    <dgm:pt modelId="{1BA11C1F-9398-41E2-8888-400BE3FEB4B5}" type="parTrans" cxnId="{B7A3C9E2-4CA7-4128-80DD-35CBAD9AB634}">
      <dgm:prSet/>
      <dgm:spPr/>
      <dgm:t>
        <a:bodyPr/>
        <a:lstStyle/>
        <a:p>
          <a:endParaRPr lang="hu-HU"/>
        </a:p>
      </dgm:t>
    </dgm:pt>
    <dgm:pt modelId="{5B0A1FD4-CC89-4A3F-9DF4-273F447F4B36}" type="sibTrans" cxnId="{B7A3C9E2-4CA7-4128-80DD-35CBAD9AB634}">
      <dgm:prSet/>
      <dgm:spPr/>
      <dgm:t>
        <a:bodyPr/>
        <a:lstStyle/>
        <a:p>
          <a:endParaRPr lang="hu-HU"/>
        </a:p>
      </dgm:t>
    </dgm:pt>
    <dgm:pt modelId="{C3E90EEA-B7A2-41E4-9BF0-8B8B4F3308E9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3">
            <a:alpha val="50000"/>
          </a:schemeClr>
        </a:solidFill>
        <a:ln>
          <a:noFill/>
        </a:ln>
      </dgm:spPr>
      <dgm:t>
        <a:bodyPr/>
        <a:lstStyle/>
        <a:p>
          <a:r>
            <a:rPr lang="en-GB" sz="2400"/>
            <a:t>b</a:t>
          </a:r>
          <a:r>
            <a:rPr lang="hu-HU" sz="2400"/>
            <a:t>uilt-in</a:t>
          </a:r>
        </a:p>
      </dgm:t>
    </dgm:pt>
    <dgm:pt modelId="{6F723C6E-22AC-4975-88D5-B159214E2E03}" type="parTrans" cxnId="{4CC92BD7-1C5C-4FF8-A9D2-F3F7A4D0B4DF}">
      <dgm:prSet>
        <dgm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hu-HU"/>
        </a:p>
      </dgm:t>
    </dgm:pt>
    <dgm:pt modelId="{FB73DDF7-5E68-477A-8FC9-10C3BE7BBA7F}" type="sibTrans" cxnId="{4CC92BD7-1C5C-4FF8-A9D2-F3F7A4D0B4DF}">
      <dgm:prSet/>
      <dgm:spPr/>
      <dgm:t>
        <a:bodyPr/>
        <a:lstStyle/>
        <a:p>
          <a:endParaRPr lang="hu-HU"/>
        </a:p>
      </dgm:t>
    </dgm:pt>
    <dgm:pt modelId="{67B2B7AE-F8D6-491B-8106-A1994AF2CDA3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dk1">
            <a:alpha val="50000"/>
          </a:schemeClr>
        </a:solidFill>
        <a:ln>
          <a:noFill/>
        </a:ln>
      </dgm:spPr>
      <dgm:t>
        <a:bodyPr/>
        <a:lstStyle/>
        <a:p>
          <a:r>
            <a:rPr lang="en-GB" sz="2400"/>
            <a:t>tank-mix</a:t>
          </a:r>
          <a:endParaRPr lang="hu-HU" sz="2400"/>
        </a:p>
      </dgm:t>
    </dgm:pt>
    <dgm:pt modelId="{05F4CB35-7E70-4BDA-9475-74FF1DDEA501}" type="parTrans" cxnId="{A0A82385-EDD0-4631-ABAB-754DF37E1AFD}">
      <dgm:prSet>
        <dgm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hu-HU"/>
        </a:p>
      </dgm:t>
    </dgm:pt>
    <dgm:pt modelId="{CC7E52B6-5520-4E11-A1D4-66790A689348}" type="sibTrans" cxnId="{A0A82385-EDD0-4631-ABAB-754DF37E1AFD}">
      <dgm:prSet/>
      <dgm:spPr/>
      <dgm:t>
        <a:bodyPr/>
        <a:lstStyle/>
        <a:p>
          <a:endParaRPr lang="hu-HU"/>
        </a:p>
      </dgm:t>
    </dgm:pt>
    <dgm:pt modelId="{3F74A3DB-36C7-419B-ACB9-C23511B9965E}" type="pres">
      <dgm:prSet presAssocID="{8E278563-AA9A-430C-B8B3-C528B097672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791D094-BE66-4BED-BE69-420641868070}" type="pres">
      <dgm:prSet presAssocID="{FA24FC4C-6D4D-4951-8E99-8D96EC98AA86}" presName="hierRoot1" presStyleCnt="0">
        <dgm:presLayoutVars>
          <dgm:hierBranch val="init"/>
        </dgm:presLayoutVars>
      </dgm:prSet>
      <dgm:spPr/>
    </dgm:pt>
    <dgm:pt modelId="{8345AD16-FCD5-498D-A302-F40D16090BD9}" type="pres">
      <dgm:prSet presAssocID="{FA24FC4C-6D4D-4951-8E99-8D96EC98AA86}" presName="rootComposite1" presStyleCnt="0"/>
      <dgm:spPr/>
    </dgm:pt>
    <dgm:pt modelId="{3A526743-7762-42D8-8C46-75D7822D0E72}" type="pres">
      <dgm:prSet presAssocID="{FA24FC4C-6D4D-4951-8E99-8D96EC98AA86}" presName="rootText1" presStyleLbl="node0" presStyleIdx="0" presStyleCnt="1">
        <dgm:presLayoutVars>
          <dgm:chPref val="3"/>
        </dgm:presLayoutVars>
      </dgm:prSet>
      <dgm:spPr>
        <a:prstGeom prst="flowChartAlternateProcess">
          <a:avLst/>
        </a:prstGeom>
      </dgm:spPr>
    </dgm:pt>
    <dgm:pt modelId="{0B46260A-5E80-4080-A999-1082CCD77119}" type="pres">
      <dgm:prSet presAssocID="{FA24FC4C-6D4D-4951-8E99-8D96EC98AA86}" presName="rootConnector1" presStyleLbl="node1" presStyleIdx="0" presStyleCnt="0"/>
      <dgm:spPr/>
    </dgm:pt>
    <dgm:pt modelId="{B3AF55C9-4FD6-41B7-B2B4-072E7222063B}" type="pres">
      <dgm:prSet presAssocID="{FA24FC4C-6D4D-4951-8E99-8D96EC98AA86}" presName="hierChild2" presStyleCnt="0"/>
      <dgm:spPr/>
    </dgm:pt>
    <dgm:pt modelId="{B812DAA5-C59E-408E-8351-12EAAE37193D}" type="pres">
      <dgm:prSet presAssocID="{6F723C6E-22AC-4975-88D5-B159214E2E03}" presName="Name64" presStyleLbl="parChTrans1D2" presStyleIdx="0" presStyleCnt="2"/>
      <dgm:spPr/>
    </dgm:pt>
    <dgm:pt modelId="{746A5EF5-2315-4183-B7EA-9AC917805888}" type="pres">
      <dgm:prSet presAssocID="{C3E90EEA-B7A2-41E4-9BF0-8B8B4F3308E9}" presName="hierRoot2" presStyleCnt="0">
        <dgm:presLayoutVars>
          <dgm:hierBranch val="init"/>
        </dgm:presLayoutVars>
      </dgm:prSet>
      <dgm:spPr/>
    </dgm:pt>
    <dgm:pt modelId="{C2E25E6F-1A93-4D6D-A4CD-AB4BF936E458}" type="pres">
      <dgm:prSet presAssocID="{C3E90EEA-B7A2-41E4-9BF0-8B8B4F3308E9}" presName="rootComposite" presStyleCnt="0"/>
      <dgm:spPr/>
    </dgm:pt>
    <dgm:pt modelId="{D349196B-7382-4359-B4EF-293CD976A4A6}" type="pres">
      <dgm:prSet presAssocID="{C3E90EEA-B7A2-41E4-9BF0-8B8B4F3308E9}" presName="rootText" presStyleLbl="node2" presStyleIdx="0" presStyleCnt="2">
        <dgm:presLayoutVars>
          <dgm:chPref val="3"/>
        </dgm:presLayoutVars>
      </dgm:prSet>
      <dgm:spPr>
        <a:prstGeom prst="flowChartAlternateProcess">
          <a:avLst/>
        </a:prstGeom>
      </dgm:spPr>
    </dgm:pt>
    <dgm:pt modelId="{DF8F6F21-2B77-4A69-A7E2-F75F0F2489BF}" type="pres">
      <dgm:prSet presAssocID="{C3E90EEA-B7A2-41E4-9BF0-8B8B4F3308E9}" presName="rootConnector" presStyleLbl="node2" presStyleIdx="0" presStyleCnt="2"/>
      <dgm:spPr/>
    </dgm:pt>
    <dgm:pt modelId="{DCB373E3-E6AF-48FC-8D66-0010D487BED5}" type="pres">
      <dgm:prSet presAssocID="{C3E90EEA-B7A2-41E4-9BF0-8B8B4F3308E9}" presName="hierChild4" presStyleCnt="0"/>
      <dgm:spPr/>
    </dgm:pt>
    <dgm:pt modelId="{6A990CCB-36FA-4DC8-8DD2-18C096C02520}" type="pres">
      <dgm:prSet presAssocID="{C3E90EEA-B7A2-41E4-9BF0-8B8B4F3308E9}" presName="hierChild5" presStyleCnt="0"/>
      <dgm:spPr/>
    </dgm:pt>
    <dgm:pt modelId="{81CA0963-8A77-443F-909E-16CFC2499CFC}" type="pres">
      <dgm:prSet presAssocID="{05F4CB35-7E70-4BDA-9475-74FF1DDEA501}" presName="Name64" presStyleLbl="parChTrans1D2" presStyleIdx="1" presStyleCnt="2"/>
      <dgm:spPr/>
    </dgm:pt>
    <dgm:pt modelId="{98C6D721-0917-4C7E-8DED-60784984A6FD}" type="pres">
      <dgm:prSet presAssocID="{67B2B7AE-F8D6-491B-8106-A1994AF2CDA3}" presName="hierRoot2" presStyleCnt="0">
        <dgm:presLayoutVars>
          <dgm:hierBranch val="init"/>
        </dgm:presLayoutVars>
      </dgm:prSet>
      <dgm:spPr/>
    </dgm:pt>
    <dgm:pt modelId="{1EC173ED-2E72-4182-BD86-807FEE2641EC}" type="pres">
      <dgm:prSet presAssocID="{67B2B7AE-F8D6-491B-8106-A1994AF2CDA3}" presName="rootComposite" presStyleCnt="0"/>
      <dgm:spPr/>
    </dgm:pt>
    <dgm:pt modelId="{6A9FBF84-B40F-42E2-A43A-1F58BC7B0D43}" type="pres">
      <dgm:prSet presAssocID="{67B2B7AE-F8D6-491B-8106-A1994AF2CDA3}" presName="rootText" presStyleLbl="node2" presStyleIdx="1" presStyleCnt="2">
        <dgm:presLayoutVars>
          <dgm:chPref val="3"/>
        </dgm:presLayoutVars>
      </dgm:prSet>
      <dgm:spPr>
        <a:prstGeom prst="flowChartAlternateProcess">
          <a:avLst/>
        </a:prstGeom>
      </dgm:spPr>
    </dgm:pt>
    <dgm:pt modelId="{DA9B6B97-EF20-4CE0-9F6A-81F859A137C4}" type="pres">
      <dgm:prSet presAssocID="{67B2B7AE-F8D6-491B-8106-A1994AF2CDA3}" presName="rootConnector" presStyleLbl="node2" presStyleIdx="1" presStyleCnt="2"/>
      <dgm:spPr/>
    </dgm:pt>
    <dgm:pt modelId="{7A98EC27-C20F-4FDE-A97F-DB17F6AFECC4}" type="pres">
      <dgm:prSet presAssocID="{67B2B7AE-F8D6-491B-8106-A1994AF2CDA3}" presName="hierChild4" presStyleCnt="0"/>
      <dgm:spPr/>
    </dgm:pt>
    <dgm:pt modelId="{885ADE0F-9A7E-4C90-803F-813405AC8561}" type="pres">
      <dgm:prSet presAssocID="{67B2B7AE-F8D6-491B-8106-A1994AF2CDA3}" presName="hierChild5" presStyleCnt="0"/>
      <dgm:spPr/>
    </dgm:pt>
    <dgm:pt modelId="{D653CBB7-B41D-4160-AE16-58F250882760}" type="pres">
      <dgm:prSet presAssocID="{FA24FC4C-6D4D-4951-8E99-8D96EC98AA86}" presName="hierChild3" presStyleCnt="0"/>
      <dgm:spPr/>
    </dgm:pt>
  </dgm:ptLst>
  <dgm:cxnLst>
    <dgm:cxn modelId="{BC91B703-4F3A-4E17-91D5-3EA45FC3B091}" type="presOf" srcId="{67B2B7AE-F8D6-491B-8106-A1994AF2CDA3}" destId="{DA9B6B97-EF20-4CE0-9F6A-81F859A137C4}" srcOrd="1" destOrd="0" presId="urn:microsoft.com/office/officeart/2009/3/layout/HorizontalOrganizationChart"/>
    <dgm:cxn modelId="{3D19E25E-740C-4A1E-8BB2-13ABFB18464C}" type="presOf" srcId="{C3E90EEA-B7A2-41E4-9BF0-8B8B4F3308E9}" destId="{DF8F6F21-2B77-4A69-A7E2-F75F0F2489BF}" srcOrd="1" destOrd="0" presId="urn:microsoft.com/office/officeart/2009/3/layout/HorizontalOrganizationChart"/>
    <dgm:cxn modelId="{BE0F816C-62B4-456D-A36E-BBA6180A3DC4}" type="presOf" srcId="{FA24FC4C-6D4D-4951-8E99-8D96EC98AA86}" destId="{0B46260A-5E80-4080-A999-1082CCD77119}" srcOrd="1" destOrd="0" presId="urn:microsoft.com/office/officeart/2009/3/layout/HorizontalOrganizationChart"/>
    <dgm:cxn modelId="{CB8E686F-BD23-4904-958C-C79AA8DA78A5}" type="presOf" srcId="{FA24FC4C-6D4D-4951-8E99-8D96EC98AA86}" destId="{3A526743-7762-42D8-8C46-75D7822D0E72}" srcOrd="0" destOrd="0" presId="urn:microsoft.com/office/officeart/2009/3/layout/HorizontalOrganizationChart"/>
    <dgm:cxn modelId="{DF574454-8E83-4223-97CB-9B6939A8C499}" type="presOf" srcId="{05F4CB35-7E70-4BDA-9475-74FF1DDEA501}" destId="{81CA0963-8A77-443F-909E-16CFC2499CFC}" srcOrd="0" destOrd="0" presId="urn:microsoft.com/office/officeart/2009/3/layout/HorizontalOrganizationChart"/>
    <dgm:cxn modelId="{A0A82385-EDD0-4631-ABAB-754DF37E1AFD}" srcId="{FA24FC4C-6D4D-4951-8E99-8D96EC98AA86}" destId="{67B2B7AE-F8D6-491B-8106-A1994AF2CDA3}" srcOrd="1" destOrd="0" parTransId="{05F4CB35-7E70-4BDA-9475-74FF1DDEA501}" sibTransId="{CC7E52B6-5520-4E11-A1D4-66790A689348}"/>
    <dgm:cxn modelId="{2C49C785-B7BB-431C-916B-AC6EA9A1389E}" type="presOf" srcId="{6F723C6E-22AC-4975-88D5-B159214E2E03}" destId="{B812DAA5-C59E-408E-8351-12EAAE37193D}" srcOrd="0" destOrd="0" presId="urn:microsoft.com/office/officeart/2009/3/layout/HorizontalOrganizationChart"/>
    <dgm:cxn modelId="{C69E8286-0B42-4AAB-921D-E1FCECF78FC4}" type="presOf" srcId="{C3E90EEA-B7A2-41E4-9BF0-8B8B4F3308E9}" destId="{D349196B-7382-4359-B4EF-293CD976A4A6}" srcOrd="0" destOrd="0" presId="urn:microsoft.com/office/officeart/2009/3/layout/HorizontalOrganizationChart"/>
    <dgm:cxn modelId="{83C2F187-8D72-4D5E-B18E-EC979690C8F2}" type="presOf" srcId="{67B2B7AE-F8D6-491B-8106-A1994AF2CDA3}" destId="{6A9FBF84-B40F-42E2-A43A-1F58BC7B0D43}" srcOrd="0" destOrd="0" presId="urn:microsoft.com/office/officeart/2009/3/layout/HorizontalOrganizationChart"/>
    <dgm:cxn modelId="{BC2084AD-982B-40DE-AE88-1114AA76EF0B}" type="presOf" srcId="{8E278563-AA9A-430C-B8B3-C528B0976728}" destId="{3F74A3DB-36C7-419B-ACB9-C23511B9965E}" srcOrd="0" destOrd="0" presId="urn:microsoft.com/office/officeart/2009/3/layout/HorizontalOrganizationChart"/>
    <dgm:cxn modelId="{4CC92BD7-1C5C-4FF8-A9D2-F3F7A4D0B4DF}" srcId="{FA24FC4C-6D4D-4951-8E99-8D96EC98AA86}" destId="{C3E90EEA-B7A2-41E4-9BF0-8B8B4F3308E9}" srcOrd="0" destOrd="0" parTransId="{6F723C6E-22AC-4975-88D5-B159214E2E03}" sibTransId="{FB73DDF7-5E68-477A-8FC9-10C3BE7BBA7F}"/>
    <dgm:cxn modelId="{B7A3C9E2-4CA7-4128-80DD-35CBAD9AB634}" srcId="{8E278563-AA9A-430C-B8B3-C528B0976728}" destId="{FA24FC4C-6D4D-4951-8E99-8D96EC98AA86}" srcOrd="0" destOrd="0" parTransId="{1BA11C1F-9398-41E2-8888-400BE3FEB4B5}" sibTransId="{5B0A1FD4-CC89-4A3F-9DF4-273F447F4B36}"/>
    <dgm:cxn modelId="{C204D96F-6F6A-487A-991D-A02323ADEDC2}" type="presParOf" srcId="{3F74A3DB-36C7-419B-ACB9-C23511B9965E}" destId="{A791D094-BE66-4BED-BE69-420641868070}" srcOrd="0" destOrd="0" presId="urn:microsoft.com/office/officeart/2009/3/layout/HorizontalOrganizationChart"/>
    <dgm:cxn modelId="{B19249BD-9F01-47AB-96C5-001CFAEDC778}" type="presParOf" srcId="{A791D094-BE66-4BED-BE69-420641868070}" destId="{8345AD16-FCD5-498D-A302-F40D16090BD9}" srcOrd="0" destOrd="0" presId="urn:microsoft.com/office/officeart/2009/3/layout/HorizontalOrganizationChart"/>
    <dgm:cxn modelId="{E04B5E49-4B7D-4D5C-BB85-23AAA34817A4}" type="presParOf" srcId="{8345AD16-FCD5-498D-A302-F40D16090BD9}" destId="{3A526743-7762-42D8-8C46-75D7822D0E72}" srcOrd="0" destOrd="0" presId="urn:microsoft.com/office/officeart/2009/3/layout/HorizontalOrganizationChart"/>
    <dgm:cxn modelId="{A853FD2F-2113-4434-9D2D-585196E43B6B}" type="presParOf" srcId="{8345AD16-FCD5-498D-A302-F40D16090BD9}" destId="{0B46260A-5E80-4080-A999-1082CCD77119}" srcOrd="1" destOrd="0" presId="urn:microsoft.com/office/officeart/2009/3/layout/HorizontalOrganizationChart"/>
    <dgm:cxn modelId="{9102CCD5-9B8E-4B19-B580-8796A719F5FF}" type="presParOf" srcId="{A791D094-BE66-4BED-BE69-420641868070}" destId="{B3AF55C9-4FD6-41B7-B2B4-072E7222063B}" srcOrd="1" destOrd="0" presId="urn:microsoft.com/office/officeart/2009/3/layout/HorizontalOrganizationChart"/>
    <dgm:cxn modelId="{B31E3924-5EEE-44B1-95C2-E7BDB061FB1A}" type="presParOf" srcId="{B3AF55C9-4FD6-41B7-B2B4-072E7222063B}" destId="{B812DAA5-C59E-408E-8351-12EAAE37193D}" srcOrd="0" destOrd="0" presId="urn:microsoft.com/office/officeart/2009/3/layout/HorizontalOrganizationChart"/>
    <dgm:cxn modelId="{6A58C370-57B5-4197-BA26-488751C01FD7}" type="presParOf" srcId="{B3AF55C9-4FD6-41B7-B2B4-072E7222063B}" destId="{746A5EF5-2315-4183-B7EA-9AC917805888}" srcOrd="1" destOrd="0" presId="urn:microsoft.com/office/officeart/2009/3/layout/HorizontalOrganizationChart"/>
    <dgm:cxn modelId="{38A0C084-5C6A-489B-A80A-79B43A4E6095}" type="presParOf" srcId="{746A5EF5-2315-4183-B7EA-9AC917805888}" destId="{C2E25E6F-1A93-4D6D-A4CD-AB4BF936E458}" srcOrd="0" destOrd="0" presId="urn:microsoft.com/office/officeart/2009/3/layout/HorizontalOrganizationChart"/>
    <dgm:cxn modelId="{F105E3A3-9B8C-4F57-833C-9972B7E2A0A5}" type="presParOf" srcId="{C2E25E6F-1A93-4D6D-A4CD-AB4BF936E458}" destId="{D349196B-7382-4359-B4EF-293CD976A4A6}" srcOrd="0" destOrd="0" presId="urn:microsoft.com/office/officeart/2009/3/layout/HorizontalOrganizationChart"/>
    <dgm:cxn modelId="{C58F1E45-7C97-45F7-88A0-96E7095249D2}" type="presParOf" srcId="{C2E25E6F-1A93-4D6D-A4CD-AB4BF936E458}" destId="{DF8F6F21-2B77-4A69-A7E2-F75F0F2489BF}" srcOrd="1" destOrd="0" presId="urn:microsoft.com/office/officeart/2009/3/layout/HorizontalOrganizationChart"/>
    <dgm:cxn modelId="{D60B47B1-D28D-4461-B9CC-C2C3D46D4627}" type="presParOf" srcId="{746A5EF5-2315-4183-B7EA-9AC917805888}" destId="{DCB373E3-E6AF-48FC-8D66-0010D487BED5}" srcOrd="1" destOrd="0" presId="urn:microsoft.com/office/officeart/2009/3/layout/HorizontalOrganizationChart"/>
    <dgm:cxn modelId="{66AA22F6-E223-40B3-9F13-5C46C6267E9E}" type="presParOf" srcId="{746A5EF5-2315-4183-B7EA-9AC917805888}" destId="{6A990CCB-36FA-4DC8-8DD2-18C096C02520}" srcOrd="2" destOrd="0" presId="urn:microsoft.com/office/officeart/2009/3/layout/HorizontalOrganizationChart"/>
    <dgm:cxn modelId="{0DA14FE2-3718-4747-A97D-53F7EDD0FAF2}" type="presParOf" srcId="{B3AF55C9-4FD6-41B7-B2B4-072E7222063B}" destId="{81CA0963-8A77-443F-909E-16CFC2499CFC}" srcOrd="2" destOrd="0" presId="urn:microsoft.com/office/officeart/2009/3/layout/HorizontalOrganizationChart"/>
    <dgm:cxn modelId="{C063E695-6E6D-4ED1-BF5D-550E375B0BB4}" type="presParOf" srcId="{B3AF55C9-4FD6-41B7-B2B4-072E7222063B}" destId="{98C6D721-0917-4C7E-8DED-60784984A6FD}" srcOrd="3" destOrd="0" presId="urn:microsoft.com/office/officeart/2009/3/layout/HorizontalOrganizationChart"/>
    <dgm:cxn modelId="{F89CD60C-D376-4B8B-88B4-8234A658D630}" type="presParOf" srcId="{98C6D721-0917-4C7E-8DED-60784984A6FD}" destId="{1EC173ED-2E72-4182-BD86-807FEE2641EC}" srcOrd="0" destOrd="0" presId="urn:microsoft.com/office/officeart/2009/3/layout/HorizontalOrganizationChart"/>
    <dgm:cxn modelId="{30406D0E-EDB6-4906-BE84-1B50EC969280}" type="presParOf" srcId="{1EC173ED-2E72-4182-BD86-807FEE2641EC}" destId="{6A9FBF84-B40F-42E2-A43A-1F58BC7B0D43}" srcOrd="0" destOrd="0" presId="urn:microsoft.com/office/officeart/2009/3/layout/HorizontalOrganizationChart"/>
    <dgm:cxn modelId="{62C66767-0C86-4FA6-911E-8ECCF4059033}" type="presParOf" srcId="{1EC173ED-2E72-4182-BD86-807FEE2641EC}" destId="{DA9B6B97-EF20-4CE0-9F6A-81F859A137C4}" srcOrd="1" destOrd="0" presId="urn:microsoft.com/office/officeart/2009/3/layout/HorizontalOrganizationChart"/>
    <dgm:cxn modelId="{8476D8EF-9D2C-4719-A4E8-87E7D9EF3FDB}" type="presParOf" srcId="{98C6D721-0917-4C7E-8DED-60784984A6FD}" destId="{7A98EC27-C20F-4FDE-A97F-DB17F6AFECC4}" srcOrd="1" destOrd="0" presId="urn:microsoft.com/office/officeart/2009/3/layout/HorizontalOrganizationChart"/>
    <dgm:cxn modelId="{7DA9FFA3-73E6-49C0-99DA-85094DF702E3}" type="presParOf" srcId="{98C6D721-0917-4C7E-8DED-60784984A6FD}" destId="{885ADE0F-9A7E-4C90-803F-813405AC8561}" srcOrd="2" destOrd="0" presId="urn:microsoft.com/office/officeart/2009/3/layout/HorizontalOrganizationChart"/>
    <dgm:cxn modelId="{B22FB1A5-B768-40C8-B16C-2FCE11C85995}" type="presParOf" srcId="{A791D094-BE66-4BED-BE69-420641868070}" destId="{D653CBB7-B41D-4160-AE16-58F250882760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19CF97-472B-4E13-9EA8-9C2710EDD407}">
      <dsp:nvSpPr>
        <dsp:cNvPr id="0" name=""/>
        <dsp:cNvSpPr/>
      </dsp:nvSpPr>
      <dsp:spPr>
        <a:xfrm>
          <a:off x="1324" y="2211"/>
          <a:ext cx="8195120" cy="665500"/>
        </a:xfrm>
        <a:prstGeom prst="roundRect">
          <a:avLst>
            <a:gd name="adj" fmla="val 10000"/>
          </a:avLst>
        </a:prstGeom>
        <a:solidFill>
          <a:srgbClr val="C00000">
            <a:alpha val="50000"/>
          </a:srgb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400" kern="1200"/>
            <a:t>fontos adjuváns típusok</a:t>
          </a:r>
        </a:p>
      </dsp:txBody>
      <dsp:txXfrm>
        <a:off x="20816" y="21703"/>
        <a:ext cx="8156136" cy="626516"/>
      </dsp:txXfrm>
    </dsp:sp>
    <dsp:sp modelId="{3BAD4D95-CF5E-42D9-AEA3-FAEF07D41437}">
      <dsp:nvSpPr>
        <dsp:cNvPr id="0" name=""/>
        <dsp:cNvSpPr/>
      </dsp:nvSpPr>
      <dsp:spPr>
        <a:xfrm>
          <a:off x="1324" y="987361"/>
          <a:ext cx="1927356" cy="2268699"/>
        </a:xfrm>
        <a:prstGeom prst="roundRect">
          <a:avLst>
            <a:gd name="adj" fmla="val 10000"/>
          </a:avLst>
        </a:prstGeom>
        <a:solidFill>
          <a:schemeClr val="accent3"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/>
            <a:t>felületakt</a:t>
          </a:r>
          <a:r>
            <a:rPr lang="en-GB" sz="2000" kern="1200"/>
            <a:t>í</a:t>
          </a:r>
          <a:r>
            <a:rPr lang="hu-HU" sz="2000" kern="1200"/>
            <a:t>v anyagok</a:t>
          </a:r>
        </a:p>
      </dsp:txBody>
      <dsp:txXfrm>
        <a:off x="57774" y="1043811"/>
        <a:ext cx="1814456" cy="2155799"/>
      </dsp:txXfrm>
    </dsp:sp>
    <dsp:sp modelId="{EBF99654-D56E-4967-9DF8-1798D483C744}">
      <dsp:nvSpPr>
        <dsp:cNvPr id="0" name=""/>
        <dsp:cNvSpPr/>
      </dsp:nvSpPr>
      <dsp:spPr>
        <a:xfrm>
          <a:off x="2090579" y="987361"/>
          <a:ext cx="1927356" cy="2268699"/>
        </a:xfrm>
        <a:prstGeom prst="roundRect">
          <a:avLst>
            <a:gd name="adj" fmla="val 10000"/>
          </a:avLst>
        </a:prstGeom>
        <a:solidFill>
          <a:schemeClr val="accent3"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/>
            <a:t>polimerek</a:t>
          </a:r>
        </a:p>
      </dsp:txBody>
      <dsp:txXfrm>
        <a:off x="2147029" y="1043811"/>
        <a:ext cx="1814456" cy="2155799"/>
      </dsp:txXfrm>
    </dsp:sp>
    <dsp:sp modelId="{A355973A-428A-454D-AC60-05AF5369A79F}">
      <dsp:nvSpPr>
        <dsp:cNvPr id="0" name=""/>
        <dsp:cNvSpPr/>
      </dsp:nvSpPr>
      <dsp:spPr>
        <a:xfrm>
          <a:off x="4179833" y="987361"/>
          <a:ext cx="1927356" cy="2268699"/>
        </a:xfrm>
        <a:prstGeom prst="roundRect">
          <a:avLst>
            <a:gd name="adj" fmla="val 10000"/>
          </a:avLst>
        </a:prstGeom>
        <a:solidFill>
          <a:schemeClr val="accent3"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/>
            <a:t>tenzid és polimer keverékei</a:t>
          </a:r>
          <a:endParaRPr lang="hu-HU" sz="2000" kern="1200" dirty="0"/>
        </a:p>
      </dsp:txBody>
      <dsp:txXfrm>
        <a:off x="4236283" y="1043811"/>
        <a:ext cx="1814456" cy="2155799"/>
      </dsp:txXfrm>
    </dsp:sp>
    <dsp:sp modelId="{7FFAAF58-0CD5-4374-BA46-8206D34E96E1}">
      <dsp:nvSpPr>
        <dsp:cNvPr id="0" name=""/>
        <dsp:cNvSpPr/>
      </dsp:nvSpPr>
      <dsp:spPr>
        <a:xfrm>
          <a:off x="6269088" y="987361"/>
          <a:ext cx="1927356" cy="2268699"/>
        </a:xfrm>
        <a:prstGeom prst="roundRect">
          <a:avLst>
            <a:gd name="adj" fmla="val 10000"/>
          </a:avLst>
        </a:prstGeom>
        <a:solidFill>
          <a:schemeClr val="accent3"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/>
            <a:t>olajok</a:t>
          </a:r>
          <a:endParaRPr lang="hu-HU" sz="2000" kern="1200" dirty="0"/>
        </a:p>
      </dsp:txBody>
      <dsp:txXfrm>
        <a:off x="6325538" y="1043811"/>
        <a:ext cx="1814456" cy="21557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CA0963-8A77-443F-909E-16CFC2499CFC}">
      <dsp:nvSpPr>
        <dsp:cNvPr id="0" name=""/>
        <dsp:cNvSpPr/>
      </dsp:nvSpPr>
      <dsp:spPr>
        <a:xfrm>
          <a:off x="3726622" y="1629136"/>
          <a:ext cx="744524" cy="8003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72262" y="0"/>
              </a:lnTo>
              <a:lnTo>
                <a:pt x="372262" y="800363"/>
              </a:lnTo>
              <a:lnTo>
                <a:pt x="744524" y="800363"/>
              </a:lnTo>
            </a:path>
          </a:pathLst>
        </a:custGeom>
        <a:noFill/>
        <a:ln w="190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3">
          <a:schemeClr val="accent3"/>
        </a:lnRef>
        <a:fillRef idx="0">
          <a:schemeClr val="accent3"/>
        </a:fillRef>
        <a:effectRef idx="2">
          <a:schemeClr val="accent3"/>
        </a:effectRef>
        <a:fontRef idx="minor">
          <a:schemeClr val="tx1"/>
        </a:fontRef>
      </dsp:style>
    </dsp:sp>
    <dsp:sp modelId="{B812DAA5-C59E-408E-8351-12EAAE37193D}">
      <dsp:nvSpPr>
        <dsp:cNvPr id="0" name=""/>
        <dsp:cNvSpPr/>
      </dsp:nvSpPr>
      <dsp:spPr>
        <a:xfrm>
          <a:off x="3726622" y="828773"/>
          <a:ext cx="744524" cy="800363"/>
        </a:xfrm>
        <a:custGeom>
          <a:avLst/>
          <a:gdLst/>
          <a:ahLst/>
          <a:cxnLst/>
          <a:rect l="0" t="0" r="0" b="0"/>
          <a:pathLst>
            <a:path>
              <a:moveTo>
                <a:pt x="0" y="800363"/>
              </a:moveTo>
              <a:lnTo>
                <a:pt x="372262" y="800363"/>
              </a:lnTo>
              <a:lnTo>
                <a:pt x="372262" y="0"/>
              </a:lnTo>
              <a:lnTo>
                <a:pt x="744524" y="0"/>
              </a:lnTo>
            </a:path>
          </a:pathLst>
        </a:custGeom>
        <a:noFill/>
        <a:ln w="190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3">
          <a:schemeClr val="accent3"/>
        </a:lnRef>
        <a:fillRef idx="0">
          <a:schemeClr val="accent3"/>
        </a:fillRef>
        <a:effectRef idx="2">
          <a:schemeClr val="accent3"/>
        </a:effectRef>
        <a:fontRef idx="minor">
          <a:schemeClr val="tx1"/>
        </a:fontRef>
      </dsp:style>
    </dsp:sp>
    <dsp:sp modelId="{3A526743-7762-42D8-8C46-75D7822D0E72}">
      <dsp:nvSpPr>
        <dsp:cNvPr id="0" name=""/>
        <dsp:cNvSpPr/>
      </dsp:nvSpPr>
      <dsp:spPr>
        <a:xfrm>
          <a:off x="4002" y="1061436"/>
          <a:ext cx="3722620" cy="1135399"/>
        </a:xfrm>
        <a:prstGeom prst="flowChartAlternateProcess">
          <a:avLst/>
        </a:prstGeom>
        <a:solidFill>
          <a:srgbClr val="C00000">
            <a:alpha val="50000"/>
          </a:srgb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a</a:t>
          </a:r>
          <a:r>
            <a:rPr lang="hu-HU" sz="2400" kern="1200"/>
            <a:t>djuvánsok alkalmazása</a:t>
          </a:r>
        </a:p>
      </dsp:txBody>
      <dsp:txXfrm>
        <a:off x="59427" y="1116861"/>
        <a:ext cx="3611770" cy="1024549"/>
      </dsp:txXfrm>
    </dsp:sp>
    <dsp:sp modelId="{D349196B-7382-4359-B4EF-293CD976A4A6}">
      <dsp:nvSpPr>
        <dsp:cNvPr id="0" name=""/>
        <dsp:cNvSpPr/>
      </dsp:nvSpPr>
      <dsp:spPr>
        <a:xfrm>
          <a:off x="4471147" y="261073"/>
          <a:ext cx="3722620" cy="1135399"/>
        </a:xfrm>
        <a:prstGeom prst="flowChartAlternateProcess">
          <a:avLst/>
        </a:prstGeom>
        <a:solidFill>
          <a:schemeClr val="accent3"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b</a:t>
          </a:r>
          <a:r>
            <a:rPr lang="hu-HU" sz="2400" kern="1200"/>
            <a:t>uilt-in</a:t>
          </a:r>
        </a:p>
      </dsp:txBody>
      <dsp:txXfrm>
        <a:off x="4526572" y="316498"/>
        <a:ext cx="3611770" cy="1024549"/>
      </dsp:txXfrm>
    </dsp:sp>
    <dsp:sp modelId="{6A9FBF84-B40F-42E2-A43A-1F58BC7B0D43}">
      <dsp:nvSpPr>
        <dsp:cNvPr id="0" name=""/>
        <dsp:cNvSpPr/>
      </dsp:nvSpPr>
      <dsp:spPr>
        <a:xfrm>
          <a:off x="4471147" y="1861800"/>
          <a:ext cx="3722620" cy="1135399"/>
        </a:xfrm>
        <a:prstGeom prst="flowChartAlternateProcess">
          <a:avLst/>
        </a:prstGeom>
        <a:solidFill>
          <a:schemeClr val="dk1"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tank-mix</a:t>
          </a:r>
          <a:endParaRPr lang="hu-HU" sz="2400" kern="1200"/>
        </a:p>
      </dsp:txBody>
      <dsp:txXfrm>
        <a:off x="4526572" y="1917225"/>
        <a:ext cx="3611770" cy="10245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22.pn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4D8E17-3CE5-442C-A494-73E5D545D6CB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E7A12A-EB9D-4E5F-B77B-601BCBADE6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795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155926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3687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13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12657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14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71277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15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17464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16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946378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17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138432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314476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cseppspektrum „szabályozása” fontos:</a:t>
            </a:r>
          </a:p>
          <a:p>
            <a:pPr lvl="1"/>
            <a:r>
              <a:rPr lang="hu-HU" dirty="0"/>
              <a:t>A megfelelő adhézió biztosításáért</a:t>
            </a:r>
          </a:p>
          <a:p>
            <a:pPr lvl="1"/>
            <a:r>
              <a:rPr lang="hu-HU" dirty="0"/>
              <a:t>A megfelelő retencióért</a:t>
            </a:r>
          </a:p>
          <a:p>
            <a:pPr lvl="1"/>
            <a:r>
              <a:rPr lang="hu-HU" dirty="0"/>
              <a:t>Az elsodródás  megelőzéséért</a:t>
            </a:r>
          </a:p>
          <a:p>
            <a:pPr lvl="1"/>
            <a:endParaRPr lang="hu-HU" dirty="0"/>
          </a:p>
          <a:p>
            <a:pPr lvl="1"/>
            <a:r>
              <a:rPr lang="hu-HU" dirty="0" err="1"/>
              <a:t>Tenzidekkel</a:t>
            </a:r>
            <a:r>
              <a:rPr lang="hu-HU" dirty="0"/>
              <a:t> és polimerekkel szabályozhatjuk a cseppspektrumot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43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2746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</a:t>
            </a:r>
            <a:r>
              <a:rPr lang="hu-HU" dirty="0" err="1"/>
              <a:t>tenzid</a:t>
            </a:r>
            <a:r>
              <a:rPr lang="hu-HU" dirty="0"/>
              <a:t> csökkenti a felületi feszültséget</a:t>
            </a:r>
          </a:p>
          <a:p>
            <a:r>
              <a:rPr lang="hu-HU" dirty="0"/>
              <a:t>Ez kisebb cseppek kialakulását lehetővé teszi</a:t>
            </a:r>
          </a:p>
          <a:p>
            <a:r>
              <a:rPr lang="hu-HU" dirty="0"/>
              <a:t>A cseppátmerő egyenesen arányos  a folyadék felületi feszültségével</a:t>
            </a:r>
          </a:p>
          <a:p>
            <a:r>
              <a:rPr lang="hu-HU" dirty="0"/>
              <a:t>A cseppképzés nagyon gyors: ezért dinamikus effektusokat kell figyelembe venni  (</a:t>
            </a:r>
            <a:r>
              <a:rPr lang="hu-HU" dirty="0" err="1"/>
              <a:t>tenzid</a:t>
            </a:r>
            <a:r>
              <a:rPr lang="hu-HU" dirty="0"/>
              <a:t> molekulák adszorpciójának és </a:t>
            </a:r>
            <a:r>
              <a:rPr lang="hu-HU" dirty="0" err="1"/>
              <a:t>diffuziójának</a:t>
            </a:r>
            <a:r>
              <a:rPr lang="hu-HU" dirty="0"/>
              <a:t> sebessége)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44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569025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Nem egyszerűen csak a molekulaméret (monomer)  (</a:t>
            </a:r>
            <a:r>
              <a:rPr lang="hu-HU" dirty="0" err="1"/>
              <a:t>diffuziós</a:t>
            </a:r>
            <a:r>
              <a:rPr lang="hu-HU" dirty="0"/>
              <a:t> koefficiens) hanem a micellák élettartama az oldatban is jelentős szerepel bír.</a:t>
            </a:r>
          </a:p>
          <a:p>
            <a:r>
              <a:rPr lang="hu-HU" dirty="0"/>
              <a:t>Rövidebb élettartam a monomerek gyorsabb rendelkezésre állását jelenti ez pedig  a felületi feszültség gyorsabb csökkenéséhez vezet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45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93464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135135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Magasabb </a:t>
            </a:r>
            <a:r>
              <a:rPr lang="hu-HU" dirty="0" err="1"/>
              <a:t>cmc-jű</a:t>
            </a:r>
            <a:r>
              <a:rPr lang="hu-HU" dirty="0"/>
              <a:t> (nagyobb HLB-</a:t>
            </a:r>
            <a:r>
              <a:rPr lang="hu-HU" dirty="0" err="1"/>
              <a:t>jű</a:t>
            </a:r>
            <a:r>
              <a:rPr lang="hu-HU" dirty="0"/>
              <a:t>) </a:t>
            </a:r>
            <a:r>
              <a:rPr lang="hu-HU" dirty="0" err="1"/>
              <a:t>tenzid</a:t>
            </a:r>
            <a:r>
              <a:rPr lang="hu-HU" dirty="0"/>
              <a:t> hatásosabb lehet a felületi </a:t>
            </a:r>
          </a:p>
          <a:p>
            <a:r>
              <a:rPr lang="hu-HU" dirty="0"/>
              <a:t>Feszültség csökkentésében mint az alacsonyabb </a:t>
            </a:r>
            <a:r>
              <a:rPr lang="hu-HU" dirty="0" err="1"/>
              <a:t>cmc-jű</a:t>
            </a:r>
            <a:endParaRPr lang="hu-HU" dirty="0"/>
          </a:p>
          <a:p>
            <a:r>
              <a:rPr lang="hu-HU" dirty="0"/>
              <a:t>Ha a </a:t>
            </a:r>
            <a:r>
              <a:rPr lang="hu-HU" dirty="0" err="1"/>
              <a:t>tenzid</a:t>
            </a:r>
            <a:r>
              <a:rPr lang="hu-HU" dirty="0"/>
              <a:t> réteg képződésének (adszorpciójának) ideje hosszabb mint a folyadék cseppekre történő felbomlásának ideje, akkor a külön hozzáadott </a:t>
            </a:r>
            <a:r>
              <a:rPr lang="hu-HU" dirty="0" err="1"/>
              <a:t>tenzid</a:t>
            </a:r>
            <a:r>
              <a:rPr lang="hu-HU" dirty="0"/>
              <a:t>  kis hatással </a:t>
            </a:r>
            <a:r>
              <a:rPr lang="hu-HU" dirty="0" err="1"/>
              <a:t>bir</a:t>
            </a:r>
            <a:r>
              <a:rPr lang="hu-HU" dirty="0"/>
              <a:t> a cseppspektrumra</a:t>
            </a:r>
          </a:p>
          <a:p>
            <a:r>
              <a:rPr lang="hu-HU" dirty="0"/>
              <a:t>A </a:t>
            </a:r>
            <a:r>
              <a:rPr lang="hu-HU" dirty="0" err="1"/>
              <a:t>tenzid</a:t>
            </a:r>
            <a:r>
              <a:rPr lang="hu-HU" dirty="0"/>
              <a:t> molekula gyorsabb adszorpciója  nagyobb </a:t>
            </a:r>
            <a:r>
              <a:rPr lang="hu-HU" dirty="0" err="1"/>
              <a:t>hatáásal</a:t>
            </a:r>
            <a:r>
              <a:rPr lang="hu-HU" dirty="0"/>
              <a:t> befolyásolja spektrumot</a:t>
            </a:r>
          </a:p>
          <a:p>
            <a:r>
              <a:rPr lang="hu-HU" dirty="0"/>
              <a:t>Finomabb cseppspektrumhoz megfelelően alacsony dinamikus felületi feszültség kell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46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08026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Meghatározható maximum buboréknyomás módszerrel</a:t>
            </a:r>
          </a:p>
          <a:p>
            <a:endParaRPr lang="hu-HU" dirty="0"/>
          </a:p>
          <a:p>
            <a:r>
              <a:rPr lang="hu-HU" dirty="0"/>
              <a:t>Gyors </a:t>
            </a:r>
            <a:r>
              <a:rPr lang="hu-HU" dirty="0" err="1"/>
              <a:t>jet</a:t>
            </a:r>
            <a:r>
              <a:rPr lang="hu-HU" dirty="0"/>
              <a:t>  (sugár)esetén  a szituáció nagyon komplex, összetett lehet</a:t>
            </a:r>
          </a:p>
          <a:p>
            <a:r>
              <a:rPr lang="hu-HU" dirty="0"/>
              <a:t>A </a:t>
            </a:r>
            <a:r>
              <a:rPr lang="hu-HU" dirty="0" err="1"/>
              <a:t>tenzid</a:t>
            </a:r>
            <a:r>
              <a:rPr lang="hu-HU" dirty="0"/>
              <a:t> molekulák gyors adszorpciója nélkülözhetetlen különösen a </a:t>
            </a:r>
            <a:r>
              <a:rPr lang="hu-HU" dirty="0" err="1"/>
              <a:t>a</a:t>
            </a:r>
            <a:r>
              <a:rPr lang="hu-HU" dirty="0"/>
              <a:t> </a:t>
            </a:r>
            <a:r>
              <a:rPr lang="hu-HU" dirty="0" err="1"/>
              <a:t>fuvókábó</a:t>
            </a:r>
            <a:r>
              <a:rPr lang="hu-HU" dirty="0"/>
              <a:t>(</a:t>
            </a:r>
            <a:r>
              <a:rPr lang="hu-HU" dirty="0" err="1"/>
              <a:t>szorófejből</a:t>
            </a:r>
            <a:r>
              <a:rPr lang="hu-HU" dirty="0"/>
              <a:t>) kilépő gyors folyadéksugarak esetén </a:t>
            </a:r>
          </a:p>
          <a:p>
            <a:r>
              <a:rPr lang="hu-HU" dirty="0"/>
              <a:t>A molekuláknak gyorsan szét kell oszlaniuk, terülniük a sugár még burkolatlan  részein</a:t>
            </a:r>
          </a:p>
          <a:p>
            <a:r>
              <a:rPr lang="hu-HU" dirty="0"/>
              <a:t>. Ez a MARANGONI  effektus egy formája)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47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530828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magas molekulatömegű polimerek </a:t>
            </a:r>
            <a:r>
              <a:rPr lang="hu-HU" dirty="0" err="1"/>
              <a:t>elsodrodást</a:t>
            </a:r>
            <a:r>
              <a:rPr lang="hu-HU" dirty="0"/>
              <a:t> gátló hatással rendelkeznek</a:t>
            </a:r>
          </a:p>
          <a:p>
            <a:r>
              <a:rPr lang="hu-HU" dirty="0"/>
              <a:t>A vízoldható magas molekulatömegű polimerek nagyobb cseppek képződésének kedveznek</a:t>
            </a:r>
          </a:p>
          <a:p>
            <a:r>
              <a:rPr lang="hu-HU" dirty="0"/>
              <a:t>Ok: viszkozitás  gyors  növekedése  amint a polimer koncentráció  elegendően nagy ahhoz ,hogy a polimer láncok elkezdjenek átfedésbe kerülni: ez egy kritikus polimer koncentráció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50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624355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56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727577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59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529481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/>
              <a:t>Felületakt</a:t>
            </a:r>
            <a:r>
              <a:rPr lang="en-GB"/>
              <a:t>í</a:t>
            </a:r>
            <a:r>
              <a:rPr lang="hu-HU"/>
              <a:t>v</a:t>
            </a:r>
            <a:r>
              <a:rPr lang="en-GB"/>
              <a:t> </a:t>
            </a:r>
            <a:r>
              <a:rPr lang="hu-HU"/>
              <a:t>anyagok (sok komponensű keverékek általában)</a:t>
            </a:r>
          </a:p>
          <a:p>
            <a:r>
              <a:rPr lang="hu-HU"/>
              <a:t>Polimerek</a:t>
            </a:r>
          </a:p>
          <a:p>
            <a:r>
              <a:rPr lang="hu-HU"/>
              <a:t>Tenzid és polimer keverékei</a:t>
            </a:r>
          </a:p>
          <a:p>
            <a:r>
              <a:rPr lang="hu-HU"/>
              <a:t>Olajok (nönényi és ásványi eredetű, formulázott apoláros folyadékok)</a:t>
            </a:r>
          </a:p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86734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/>
              <a:t>1) </a:t>
            </a:r>
            <a:r>
              <a:rPr lang="en-GB"/>
              <a:t>b</a:t>
            </a:r>
            <a:r>
              <a:rPr lang="hu-HU"/>
              <a:t>uilt-in: a hatóanyagot tartalmazó formuláció tartalmazza</a:t>
            </a:r>
            <a:r>
              <a:rPr lang="en-GB"/>
              <a:t> </a:t>
            </a:r>
            <a:r>
              <a:rPr lang="hu-HU"/>
              <a:t>az adjuvánst</a:t>
            </a:r>
          </a:p>
          <a:p>
            <a:r>
              <a:rPr lang="hu-HU"/>
              <a:t>2) tank-mix adjuváns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7020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6168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0381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1240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81492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7A12A-EB9D-4E5F-B77B-601BCBADE65A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40250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7EC2E6F-5D48-428B-9D39-F6560D07EB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08E0079-1AC7-4820-A3B0-4B1FE958A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F093943-4DE2-4C85-A807-FCA662DBB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94732A3-408E-4A1A-9014-CC8506E44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B00003D-6837-42B8-8EB5-2DEF86466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53058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9B9659-F44C-4CD2-8FF6-A467FE1B1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51E367A-5C22-4CE3-B0E9-B4E2DE0F2C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A1104B9-2D03-4EE4-BEF0-9E8FC365A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E5780D2-313D-4AF6-95C3-D1F7E4F4F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9790B19-FACE-470B-89E7-45219BC8C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49374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5E65C18-B445-4095-BD24-E45139CDE6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DED2420-AA87-4582-8B0C-805A05B32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08B2EB9-7D8A-4793-8D9A-77C0D6F3D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5B91189-7069-4C5A-A858-5256CC0EF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98505D5-99B4-4863-A13B-67E576B75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19147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5B5FB79-13AB-407F-9064-6C6F941BF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B354D06-2887-4A45-803C-A32B44895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89AA32B-18B0-455C-A029-424A46593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FF548EB-3DA1-44A7-9D47-C80223771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B74659E-10DA-41BC-B9F7-6E325D51B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25640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7747EAC-C04C-4507-897F-B52D68F47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82150AD-8B1C-4400-8AD5-C92371195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A2B55B0-6355-4FCE-A424-C389DDD3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D138329-2BF8-4E00-92A5-D57AAACAE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26059B1-7945-4DE8-9AE5-B97701437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61112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0FE0FF-E400-49F2-B419-15B51B37D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67A27AB-9E1B-4C02-A47A-F5DD02BB6E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7403756-00B7-4396-A411-CA8F6202C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87E65ED-9A32-40D0-AF92-EAE7269D4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F51A564-724F-4C50-ADB7-447BADE5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768984C-2D1E-44D3-89D9-8A77F14DC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87408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6C250A2-0B03-4880-B4D7-C54DDD191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E91416D-4089-4D25-974F-7A937B0B9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30C948A-94AE-4DF0-9016-FEEA94CD8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0CB4E7ED-F08B-453F-B63A-E62B2CBEF8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972A410-553E-40A9-8873-54C01DAC18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AD0EB240-C650-4ECB-9BCD-3CDFB4D19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EF2EAAB8-7252-4894-8439-6EEBBBE3F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D2CEF99-7C11-4DCE-996B-CEA65AB4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2528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89810D-025D-4747-99C0-15804AB1C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9A1A969-492B-4221-953A-FE257C308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8E294C6-3DC7-4D41-A099-5E8650C10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030549EE-6B7C-4589-A6BC-924E77A3E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71778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CD52169A-22DC-48DC-B82C-3719B3EE4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99443D8-CE5B-45CC-AEE2-C610690DE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1ABD4CF-0C54-4CA4-8F4A-E96295475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47103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08C8DCB-BDB3-459B-B8C3-EFF48BBF0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4C969AD-79E3-4B32-A0EE-877E0D8BB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1748E21-AE2C-4044-8993-2B03BB826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97AB43D-7922-47E1-B245-E7E346539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B66B47F-186D-4DD5-A460-18EE84703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A0B138F-A102-4260-8845-2C0A34A98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31086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4EEBC0-0443-4895-829F-5C3556EF1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F32F3823-CD6E-49C8-AB8C-567AAB664F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9C8DCB8-3065-4359-B742-6A83D19CA9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CFDCF12-4EF2-42D6-952F-588D644B6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887194A-B725-4F89-AC2B-C2139D25C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13A837D-7A79-4907-87FF-22DF51145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40440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D97A434E-EFE3-480B-905E-7DA4C23A4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BCFA781-4BB4-4E07-8020-C1C26DB6F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998EECA-73EB-412F-83A1-6FBE423670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66D7F-0F4E-40CF-AAE2-912B1BF231C8}" type="datetimeFigureOut">
              <a:rPr lang="hu-HU" smtClean="0"/>
              <a:t>2020. 05. 20.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5CDB085-93EB-4BF6-AEB5-DCE93345DE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A12773A-12D3-42CE-AE96-DA653264D2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81D14-6580-4D79-8854-6B355E1300F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2810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slide" Target="slide36.xml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slide" Target="slide30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slide" Target="slide19.xml"/><Relationship Id="rId5" Type="http://schemas.openxmlformats.org/officeDocument/2006/relationships/image" Target="../media/image4.png"/><Relationship Id="rId15" Type="http://schemas.openxmlformats.org/officeDocument/2006/relationships/slide" Target="slide51.xml"/><Relationship Id="rId10" Type="http://schemas.openxmlformats.org/officeDocument/2006/relationships/slide" Target="slide3.xml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slide" Target="slide4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commons.wikimedia.org/w/index.php?title=File%3AMarangoni_effect_experimental_demonstration.ogv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9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jpe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9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unflower">
            <a:extLst>
              <a:ext uri="{FF2B5EF4-FFF2-40B4-BE49-F238E27FC236}">
                <a16:creationId xmlns:a16="http://schemas.microsoft.com/office/drawing/2014/main" id="{3E336861-2480-4107-A234-624EE3CA96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E9F1043E-4AD6-4B0C-93D4-B3D7B006C6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hu-HU">
                <a:solidFill>
                  <a:srgbClr val="FFFFFF"/>
                </a:solidFill>
              </a:rPr>
              <a:t>hatásfokozó adjuvánsok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5AE4643-9761-4C14-AA03-0B1DEF46C7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dr. Bohus Péter</a:t>
            </a:r>
            <a:endParaRPr lang="hu-H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501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hu-HU" sz="4400"/>
              <a:t>tenzid molekulák orientált elhelyezkedése a határfelületen</a:t>
            </a:r>
            <a:endParaRPr lang="hu-HU" sz="4400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F08D0C87-F4CF-4E18-A991-759CDE2AAA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 tenzid molekulák orientáltan helyezkednek el a határfelületen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 tenzid molekula hidrofób része a hidrofób fázis felé orientálódik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az orientált felhalmozódás eredménye a felületi, illetve határfelületi feszültség csökkenése</a:t>
            </a:r>
          </a:p>
        </p:txBody>
      </p:sp>
    </p:spTree>
    <p:extLst>
      <p:ext uri="{BB962C8B-B14F-4D97-AF65-F5344CB8AC3E}">
        <p14:creationId xmlns:p14="http://schemas.microsoft.com/office/powerpoint/2010/main" val="2955933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hu-HU" sz="4400"/>
              <a:t>két</a:t>
            </a:r>
            <a:r>
              <a:rPr lang="en-GB" sz="4400"/>
              <a:t> </a:t>
            </a:r>
            <a:r>
              <a:rPr lang="hu-HU" sz="4400"/>
              <a:t>féle határfelület: víz</a:t>
            </a:r>
            <a:r>
              <a:rPr lang="en-GB" sz="4400"/>
              <a:t>-</a:t>
            </a:r>
            <a:r>
              <a:rPr lang="hu-HU" sz="4400"/>
              <a:t>levegő, víz</a:t>
            </a:r>
            <a:r>
              <a:rPr lang="en-GB" sz="4400"/>
              <a:t>-</a:t>
            </a:r>
            <a:r>
              <a:rPr lang="hu-HU" sz="4400"/>
              <a:t>olaj</a:t>
            </a:r>
            <a:endParaRPr lang="hu-HU" sz="4400" dirty="0"/>
          </a:p>
        </p:txBody>
      </p:sp>
      <p:pic>
        <p:nvPicPr>
          <p:cNvPr id="6" name="Tartalom helye 3">
            <a:extLst>
              <a:ext uri="{FF2B5EF4-FFF2-40B4-BE49-F238E27FC236}">
                <a16:creationId xmlns:a16="http://schemas.microsoft.com/office/drawing/2014/main" id="{B8C9A5B3-8CC0-492E-92F7-616607CD74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4030" y="1690688"/>
            <a:ext cx="75439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510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hu-HU" sz="4400"/>
              <a:t>tenzid</a:t>
            </a:r>
            <a:r>
              <a:rPr lang="en-GB" sz="4400"/>
              <a:t>-</a:t>
            </a:r>
            <a:r>
              <a:rPr lang="hu-HU" sz="4400"/>
              <a:t>koncentráció függvényében </a:t>
            </a:r>
            <a:br>
              <a:rPr lang="en-GB" sz="4400"/>
            </a:br>
            <a:r>
              <a:rPr lang="hu-HU" sz="4400"/>
              <a:t>változik a  feszültség</a:t>
            </a:r>
            <a:endParaRPr lang="hu-HU" sz="4400" dirty="0"/>
          </a:p>
        </p:txBody>
      </p:sp>
      <p:pic>
        <p:nvPicPr>
          <p:cNvPr id="8" name="Tartalom helye 3">
            <a:extLst>
              <a:ext uri="{FF2B5EF4-FFF2-40B4-BE49-F238E27FC236}">
                <a16:creationId xmlns:a16="http://schemas.microsoft.com/office/drawing/2014/main" id="{09EA1F2E-6F8F-42BD-BCC8-D6B1511E55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1787" y="2555081"/>
            <a:ext cx="6448425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854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/>
              <a:t>m</a:t>
            </a:r>
            <a:r>
              <a:rPr lang="hu-HU" sz="4400"/>
              <a:t>icella képződés és micella-alak</a:t>
            </a:r>
            <a:endParaRPr lang="hu-HU" sz="4400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F08D0C87-F4CF-4E18-A991-759CDE2AAA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 CMC felett micellák képződnek, amelyek alacsony koncentráció esetén alapvetően gömbalakúak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az aggregációs szám alacsony koncentráció esetén 50-100 monomert jelent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 micellaképződés dinamikus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 körülményektől függően (hőmérséklet, só koncentráció, tenzid szerkezeti felépítése) más alakú micellák is létejönnek a tenzidkoncetráció függvényében</a:t>
            </a:r>
          </a:p>
        </p:txBody>
      </p:sp>
    </p:spTree>
    <p:extLst>
      <p:ext uri="{BB962C8B-B14F-4D97-AF65-F5344CB8AC3E}">
        <p14:creationId xmlns:p14="http://schemas.microsoft.com/office/powerpoint/2010/main" val="669957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hu-HU" sz="4400"/>
              <a:t>micella alakok</a:t>
            </a:r>
            <a:endParaRPr lang="hu-HU" sz="4400" dirty="0"/>
          </a:p>
        </p:txBody>
      </p:sp>
      <p:pic>
        <p:nvPicPr>
          <p:cNvPr id="6" name="Tartalom helye 3">
            <a:extLst>
              <a:ext uri="{FF2B5EF4-FFF2-40B4-BE49-F238E27FC236}">
                <a16:creationId xmlns:a16="http://schemas.microsoft.com/office/drawing/2014/main" id="{0EE834CF-0E0E-456A-8914-ACE31BC8A8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362" y="2055812"/>
            <a:ext cx="5629275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0426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hu-HU" sz="4400"/>
              <a:t>micellák mérete és alakja</a:t>
            </a:r>
            <a:endParaRPr lang="hu-HU" sz="4400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F08D0C87-F4CF-4E18-A991-759CDE2AAA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66725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gömb alakú micellák 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ionos tenzidek esetén a micella  sugara közel egyenlő a monomer alkil-láncának hosszúságával (small head groups jelentéktelen)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nem-ionos etoxilátumok esetében a micella sugarat meghatározza az alkillánc hossza és az etoxilálási fok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az aggregációs szám általában 50-100 monomer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ionos micellák esetében az ellen-ionok a micella felszinéhez kötődnek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a micella belseje liquid-like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r</a:t>
            </a:r>
            <a:r>
              <a:rPr lang="hu-HU" sz="2800"/>
              <a:t>úd alakú micellák</a:t>
            </a:r>
            <a:endParaRPr lang="en-GB" sz="2800"/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fényszórási eredmények megmagyarázásához nem volt elégséges a gömb micella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a fényszórás mértéke, jellege függ a szögtől: aszimmetrikus alakzattal lehetett magyarázatot adni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l</a:t>
            </a:r>
            <a:r>
              <a:rPr lang="hu-HU" sz="2800"/>
              <a:t>emezes micellák</a:t>
            </a:r>
            <a:endParaRPr lang="en-GB" sz="2800"/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a moleula szerkezetétől függően kailakulhatnak lemezes (lamellar) szerkezetek: bilayer-ek, sheets-ek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röntgenezéssel megmérték a lamelláris szerkezetek dimenzióit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37785497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/>
              <a:t>CMC</a:t>
            </a:r>
            <a:r>
              <a:rPr lang="hu-HU" sz="4400"/>
              <a:t> függése a tenzid szerkezettől</a:t>
            </a:r>
            <a:endParaRPr lang="hu-HU" sz="4400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F08D0C87-F4CF-4E18-A991-759CDE2AAA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azonos alkilláncok esetén a nem-ionos CMC-je mintegy 2 nagyságrenddel kisebb, mint az ionosé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alkillánc hosszabbodásával csökken a CMC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azonos alkilláncú etoxilátumok esetében EO tartalom növelése növeli a CMC-t</a:t>
            </a:r>
          </a:p>
        </p:txBody>
      </p:sp>
    </p:spTree>
    <p:extLst>
      <p:ext uri="{BB962C8B-B14F-4D97-AF65-F5344CB8AC3E}">
        <p14:creationId xmlns:p14="http://schemas.microsoft.com/office/powerpoint/2010/main" val="3410472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hu-HU" sz="4400"/>
              <a:t>szokatlan tulajdonságok</a:t>
            </a:r>
            <a:endParaRPr lang="hu-HU" sz="4400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F08D0C87-F4CF-4E18-A991-759CDE2AAA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 micellák jelenléte következtében a tenzid oldatok szokatlan tulajdonságokat mutatnak CMC felett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konstans ozmotikus nyomás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közel állandó felületi feszültség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moláris vezetőképesség csökken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zavarosság gyorsan növekszik</a:t>
            </a:r>
          </a:p>
        </p:txBody>
      </p:sp>
    </p:spTree>
    <p:extLst>
      <p:ext uri="{BB962C8B-B14F-4D97-AF65-F5344CB8AC3E}">
        <p14:creationId xmlns:p14="http://schemas.microsoft.com/office/powerpoint/2010/main" val="2322927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pic>
        <p:nvPicPr>
          <p:cNvPr id="8" name="Tartalom helye 3">
            <a:extLst>
              <a:ext uri="{FF2B5EF4-FFF2-40B4-BE49-F238E27FC236}">
                <a16:creationId xmlns:a16="http://schemas.microsoft.com/office/drawing/2014/main" id="{8283C038-70C5-4738-985E-6BB173F22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3234" y="1690689"/>
            <a:ext cx="8799966" cy="4802186"/>
          </a:xfrm>
          <a:prstGeom prst="rect">
            <a:avLst/>
          </a:prstGeom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7B6FA486-04F5-4B85-8721-4C260CF1E55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/>
              <a:t>n</a:t>
            </a:r>
            <a:r>
              <a:rPr lang="hu-HU" sz="4400"/>
              <a:t>éhány tenzid </a:t>
            </a:r>
            <a:r>
              <a:rPr lang="en-GB" sz="4400"/>
              <a:t>CMC-je</a:t>
            </a:r>
            <a:endParaRPr lang="hu-HU" sz="4400" dirty="0"/>
          </a:p>
        </p:txBody>
      </p:sp>
    </p:spTree>
    <p:extLst>
      <p:ext uri="{BB962C8B-B14F-4D97-AF65-F5344CB8AC3E}">
        <p14:creationId xmlns:p14="http://schemas.microsoft.com/office/powerpoint/2010/main" val="559306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op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C00DE4-50A1-4A13-A049-3492930586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dinamika</a:t>
            </a:r>
            <a:endParaRPr lang="hu-H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311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iger peering through dense forest">
            <a:extLst>
              <a:ext uri="{FF2B5EF4-FFF2-40B4-BE49-F238E27FC236}">
                <a16:creationId xmlns:a16="http://schemas.microsoft.com/office/drawing/2014/main" id="{3E336861-2480-4107-A234-624EE3CA96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C94170D1-4739-4431-A9A5-3AD7091311C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/>
              <a:t>hatásfokozó adjuvánsok</a:t>
            </a:r>
            <a:endParaRPr lang="hu-HU" sz="4800"/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22" name="Summary Zoom 21">
                <a:extLst>
                  <a:ext uri="{FF2B5EF4-FFF2-40B4-BE49-F238E27FC236}">
                    <a16:creationId xmlns:a16="http://schemas.microsoft.com/office/drawing/2014/main" id="{1E011605-3BA5-487A-BAFC-4D5E020222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31168786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powerpoint/2016/summaryzoom">
                <psuz:summaryZm>
                  <psuz:summaryZmObj sectionId="{5A3B203A-878F-4E2C-ACFA-ABF14BA14B0F}">
                    <psuz:zmPr id="{9CB22C59-32FB-44AF-A458-B7CDA8F87DE7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07479" y="342010"/>
                          <a:ext cx="3154680" cy="177450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94442C10-4974-4EFF-B550-C54433F27F62}">
                    <psuz:zmPr id="{02327AE6-6A14-4507-9359-D8DFE5CA7228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680460" y="342010"/>
                          <a:ext cx="3154680" cy="177450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82C87451-ED3F-4A5F-9E2F-714253B08957}">
                    <psuz:zmPr id="{7E72D19F-0C21-48D6-B21B-A38B01C82CD8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6953441" y="342010"/>
                          <a:ext cx="3154680" cy="177450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A1A9C359-E05D-4E23-99DB-1A0E757D3DF6}">
                    <psuz:zmPr id="{96DDF2EC-45D5-4C02-9313-7984082142F0}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07479" y="2234819"/>
                          <a:ext cx="3154680" cy="177450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9264A050-7501-44C6-B339-B2F45C8018BE}">
                    <psuz:zmPr id="{92DFEFD9-C832-42F9-BCC3-EA1F403C96E0}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3680460" y="2234819"/>
                          <a:ext cx="3154680" cy="177450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6F23ED25-C0F5-48E7-A693-74F6B9140F28}">
                    <psuz:zmPr id="{2DD43DC5-4590-4832-80DF-2AB0B41E9BB7}" transitionDur="1000">
                      <p166:blipFill xmlns:p166="http://schemas.microsoft.com/office/powerpoint/2016/6/main">
                        <a:blip r:embed="rId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6953441" y="2234819"/>
                          <a:ext cx="3154680" cy="177450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22" name="Summary Zoom 21">
                <a:extLst>
                  <a:ext uri="{FF2B5EF4-FFF2-40B4-BE49-F238E27FC236}">
                    <a16:creationId xmlns:a16="http://schemas.microsoft.com/office/drawing/2014/main" id="{1E011605-3BA5-487A-BAFC-4D5E0202227C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38200" y="1825625"/>
                <a:ext cx="10515600" cy="4351338"/>
                <a:chOff x="838200" y="1825625"/>
                <a:chExt cx="10515600" cy="4351338"/>
              </a:xfrm>
            </p:grpSpPr>
            <p:pic>
              <p:nvPicPr>
                <p:cNvPr id="2" name="Picture 2">
                  <a:hlinkClick r:id="rId10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45679" y="2167635"/>
                  <a:ext cx="3154680" cy="177450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3" name="Picture 3">
                  <a:hlinkClick r:id="rId11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518660" y="2167635"/>
                  <a:ext cx="3154680" cy="177450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4" name="Picture 4">
                  <a:hlinkClick r:id="rId12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791641" y="2167635"/>
                  <a:ext cx="3154680" cy="177450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6" name="Picture 6">
                  <a:hlinkClick r:id="rId13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245679" y="4060444"/>
                  <a:ext cx="3154680" cy="177450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7" name="Picture 7">
                  <a:hlinkClick r:id="rId14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518660" y="4060444"/>
                  <a:ext cx="3154680" cy="177450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8" name="Picture 8">
                  <a:hlinkClick r:id="rId15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7791641" y="4060444"/>
                  <a:ext cx="3154680" cy="1774508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3083419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op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Cím 1">
            <a:extLst>
              <a:ext uri="{FF2B5EF4-FFF2-40B4-BE49-F238E27FC236}">
                <a16:creationId xmlns:a16="http://schemas.microsoft.com/office/drawing/2014/main" id="{FEF7CC53-FE01-4BEB-B447-CE5B7A1ED0D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GB" sz="4400"/>
              <a:t>t</a:t>
            </a:r>
            <a:r>
              <a:rPr lang="hu-HU" sz="4400"/>
              <a:t>enzid adszorpció sebessége, mértéke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9" name="Tartalom helye 2">
            <a:extLst>
              <a:ext uri="{FF2B5EF4-FFF2-40B4-BE49-F238E27FC236}">
                <a16:creationId xmlns:a16="http://schemas.microsoft.com/office/drawing/2014/main" id="{EAF7587C-B251-45DD-A2F8-77928E0B5B8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algn="l"/>
            <a:r>
              <a:rPr lang="hu-HU" sz="2800"/>
              <a:t>FICK első törvénye alapján</a:t>
            </a:r>
            <a:endParaRPr lang="en-GB" sz="2800"/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l-GR"/>
              <a:t>Γ</a:t>
            </a:r>
            <a:r>
              <a:rPr lang="en-GB"/>
              <a:t>:</a:t>
            </a:r>
            <a:r>
              <a:rPr lang="hu-HU"/>
              <a:t> felületi többlet</a:t>
            </a:r>
            <a:r>
              <a:rPr lang="en-GB"/>
              <a:t>,</a:t>
            </a:r>
            <a:r>
              <a:rPr lang="hu-HU"/>
              <a:t> felületegységre eső tenzid mennyiség mólban</a:t>
            </a:r>
            <a:endParaRPr lang="en-GB"/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l-GR"/>
              <a:t>Θ</a:t>
            </a:r>
            <a:r>
              <a:rPr lang="hu-HU"/>
              <a:t>: felületi boritottság mértéke (százalékos mutató)</a:t>
            </a:r>
            <a:endParaRPr lang="en-GB"/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hu-HU"/>
              <a:t>NA</a:t>
            </a:r>
            <a:r>
              <a:rPr lang="en-GB"/>
              <a:t>:</a:t>
            </a:r>
            <a:r>
              <a:rPr lang="hu-HU"/>
              <a:t> Avogadro szám</a:t>
            </a:r>
            <a:endParaRPr lang="en-GB"/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hu-HU"/>
              <a:t>D</a:t>
            </a:r>
            <a:r>
              <a:rPr lang="en-GB"/>
              <a:t>:</a:t>
            </a:r>
            <a:r>
              <a:rPr lang="hu-HU"/>
              <a:t> diffuziós koefficiens</a:t>
            </a:r>
            <a:endParaRPr lang="en-GB"/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hu-HU"/>
              <a:t>C</a:t>
            </a:r>
            <a:r>
              <a:rPr lang="en-GB"/>
              <a:t>:</a:t>
            </a:r>
            <a:r>
              <a:rPr lang="hu-HU"/>
              <a:t> tenzid koncentráció</a:t>
            </a:r>
            <a:endParaRPr lang="en-GB"/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hu-HU"/>
              <a:t>t</a:t>
            </a:r>
            <a:r>
              <a:rPr lang="en-GB"/>
              <a:t>:</a:t>
            </a:r>
            <a:r>
              <a:rPr lang="hu-HU"/>
              <a:t> idő, </a:t>
            </a:r>
            <a:endParaRPr lang="en-GB"/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l-GR"/>
              <a:t>δ</a:t>
            </a:r>
            <a:r>
              <a:rPr lang="en-GB"/>
              <a:t>:</a:t>
            </a:r>
            <a:r>
              <a:rPr lang="hu-HU"/>
              <a:t> diffuziós réteg vastagság</a:t>
            </a:r>
          </a:p>
        </p:txBody>
      </p:sp>
      <p:pic>
        <p:nvPicPr>
          <p:cNvPr id="11" name="Kép 3">
            <a:extLst>
              <a:ext uri="{FF2B5EF4-FFF2-40B4-BE49-F238E27FC236}">
                <a16:creationId xmlns:a16="http://schemas.microsoft.com/office/drawing/2014/main" id="{7973AC21-6346-4967-9FE7-9203C4AAF9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216" y="4396801"/>
            <a:ext cx="4997674" cy="118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777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op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Cím 1">
            <a:extLst>
              <a:ext uri="{FF2B5EF4-FFF2-40B4-BE49-F238E27FC236}">
                <a16:creationId xmlns:a16="http://schemas.microsoft.com/office/drawing/2014/main" id="{FEF7CC53-FE01-4BEB-B447-CE5B7A1ED0D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GB" sz="4400"/>
              <a:t>t</a:t>
            </a:r>
            <a:r>
              <a:rPr lang="hu-HU" sz="4400"/>
              <a:t>enzid adszorpció sebessége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9" name="Tartalom helye 2">
            <a:extLst>
              <a:ext uri="{FF2B5EF4-FFF2-40B4-BE49-F238E27FC236}">
                <a16:creationId xmlns:a16="http://schemas.microsoft.com/office/drawing/2014/main" id="{EAF7587C-B251-45DD-A2F8-77928E0B5B8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GB" sz="2800"/>
              <a:t>D</a:t>
            </a:r>
            <a:r>
              <a:rPr lang="hu-HU" sz="2800"/>
              <a:t> és </a:t>
            </a:r>
            <a:r>
              <a:rPr lang="en-GB" sz="2800"/>
              <a:t>C</a:t>
            </a:r>
            <a:r>
              <a:rPr lang="hu-HU" sz="2800"/>
              <a:t> növekedésével </a:t>
            </a:r>
            <a:r>
              <a:rPr lang="en-GB" sz="2800"/>
              <a:t>a</a:t>
            </a:r>
            <a:r>
              <a:rPr lang="hu-HU" sz="2800"/>
              <a:t>z adszorpció sebessége, mértéke növekszik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a </a:t>
            </a:r>
            <a:r>
              <a:rPr lang="en-GB" sz="2800"/>
              <a:t>D</a:t>
            </a:r>
            <a:r>
              <a:rPr lang="hu-HU" sz="2800"/>
              <a:t> forditottan arányos a tenzid molekula sugarával, molekula tömegével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mindezt a </a:t>
            </a:r>
            <a:r>
              <a:rPr lang="en-GB" sz="2800"/>
              <a:t>S</a:t>
            </a:r>
            <a:r>
              <a:rPr lang="hu-HU" sz="2800"/>
              <a:t>tokes-</a:t>
            </a:r>
            <a:r>
              <a:rPr lang="en-GB" sz="2800"/>
              <a:t>E</a:t>
            </a:r>
            <a:r>
              <a:rPr lang="hu-HU" sz="2800"/>
              <a:t>instein egyenlet írja le</a:t>
            </a:r>
          </a:p>
          <a:p>
            <a:pPr marL="228600" algn="l"/>
            <a:endParaRPr lang="hu-HU" sz="2800"/>
          </a:p>
          <a:p>
            <a:pPr marL="571500" indent="-342900" algn="l">
              <a:buFont typeface="Arial" panose="020B0604020202020204" pitchFamily="34" charset="0"/>
              <a:buChar char="•"/>
            </a:pPr>
            <a:endParaRPr lang="hu-HU" sz="2800"/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rövidebb molekula hatásosabb a dinamikus felületi feszültség csökkentésében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azonban az  egyensúlyi felületi feszültség  csökken az alkil-lánc hosszának növekedésével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kompromisszumra van szükség</a:t>
            </a:r>
          </a:p>
        </p:txBody>
      </p:sp>
      <p:pic>
        <p:nvPicPr>
          <p:cNvPr id="7" name="Kép 3">
            <a:extLst>
              <a:ext uri="{FF2B5EF4-FFF2-40B4-BE49-F238E27FC236}">
                <a16:creationId xmlns:a16="http://schemas.microsoft.com/office/drawing/2014/main" id="{A26BE1B4-64C5-4478-A714-23D90DE51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239" y="3150073"/>
            <a:ext cx="1438275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073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op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Cím 1">
            <a:extLst>
              <a:ext uri="{FF2B5EF4-FFF2-40B4-BE49-F238E27FC236}">
                <a16:creationId xmlns:a16="http://schemas.microsoft.com/office/drawing/2014/main" id="{FEF7CC53-FE01-4BEB-B447-CE5B7A1ED0D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GB" sz="4400"/>
              <a:t>ideális tenzid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9" name="Tartalom helye 2">
            <a:extLst>
              <a:ext uri="{FF2B5EF4-FFF2-40B4-BE49-F238E27FC236}">
                <a16:creationId xmlns:a16="http://schemas.microsoft.com/office/drawing/2014/main" id="{EAF7587C-B251-45DD-A2F8-77928E0B5B8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GB" sz="2800"/>
              <a:t>a legtöbb esetben olyan tenzidet választanak, amelynél az alkillánc C12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GB" sz="2800"/>
              <a:t>alacsony KRAFFT hőmérséklet szükséges ahhoz, hogy jól, gyorsan oldódjon a tenzid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GB" sz="2800"/>
              <a:t>fontos a micella-képződés dinamikája: a monomer szükséges mennyiségét meghatározza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GB" sz="2800"/>
              <a:t>a gyors adszorpció érdekében növelni kell a a monomer koncentrációt, amely függ a tenzid molekula HLB értékétől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GB" sz="2800"/>
              <a:t>magas HLB (magas CMC-vel) hasznos a dinamika miatt</a:t>
            </a:r>
          </a:p>
        </p:txBody>
      </p:sp>
    </p:spTree>
    <p:extLst>
      <p:ext uri="{BB962C8B-B14F-4D97-AF65-F5344CB8AC3E}">
        <p14:creationId xmlns:p14="http://schemas.microsoft.com/office/powerpoint/2010/main" val="3101222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op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Cím 1">
            <a:extLst>
              <a:ext uri="{FF2B5EF4-FFF2-40B4-BE49-F238E27FC236}">
                <a16:creationId xmlns:a16="http://schemas.microsoft.com/office/drawing/2014/main" id="{FEF7CC53-FE01-4BEB-B447-CE5B7A1ED0D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hu-HU" sz="4400"/>
              <a:t>cseppképzés és adhézió 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9" name="Tartalom helye 2">
            <a:extLst>
              <a:ext uri="{FF2B5EF4-FFF2-40B4-BE49-F238E27FC236}">
                <a16:creationId xmlns:a16="http://schemas.microsoft.com/office/drawing/2014/main" id="{EAF7587C-B251-45DD-A2F8-77928E0B5B8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a csep</a:t>
            </a:r>
            <a:r>
              <a:rPr lang="en-GB" sz="2800"/>
              <a:t>p</a:t>
            </a:r>
            <a:r>
              <a:rPr lang="hu-HU" sz="2800"/>
              <a:t>ek kialakulása a permetlé szorófejeken keresztüli áthaladása pillanatszerű: millisze</a:t>
            </a:r>
            <a:r>
              <a:rPr lang="en-GB" sz="2800"/>
              <a:t>k</a:t>
            </a:r>
            <a:r>
              <a:rPr lang="hu-HU" sz="2800"/>
              <a:t>undum időigény 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a kezelt felülethez történő csepp-adhéziót, a felület nedvesedését  a dinamikus kontakt szög írja le, azaz végsősoron a felülethez történő adszorbeálódás sebessége, mértéke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GB" sz="2800"/>
              <a:t>CMC</a:t>
            </a:r>
            <a:r>
              <a:rPr lang="hu-HU" sz="2800"/>
              <a:t> koncentráció felett a rendelkezésre álló monomer mennyiségét megszabja a micella képződés relaxációs ideje és annak felbomlási, megszünési ideje</a:t>
            </a:r>
          </a:p>
        </p:txBody>
      </p:sp>
    </p:spTree>
    <p:extLst>
      <p:ext uri="{BB962C8B-B14F-4D97-AF65-F5344CB8AC3E}">
        <p14:creationId xmlns:p14="http://schemas.microsoft.com/office/powerpoint/2010/main" val="2407882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op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Cím 1">
            <a:extLst>
              <a:ext uri="{FF2B5EF4-FFF2-40B4-BE49-F238E27FC236}">
                <a16:creationId xmlns:a16="http://schemas.microsoft.com/office/drawing/2014/main" id="{FEF7CC53-FE01-4BEB-B447-CE5B7A1ED0D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hu-HU" sz="4400"/>
              <a:t> micella dinamika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9" name="Tartalom helye 2">
            <a:extLst>
              <a:ext uri="{FF2B5EF4-FFF2-40B4-BE49-F238E27FC236}">
                <a16:creationId xmlns:a16="http://schemas.microsoft.com/office/drawing/2014/main" id="{EAF7587C-B251-45DD-A2F8-77928E0B5B8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a micella képződés és megszűnés  dinamikus egyensúlyi folyamat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endParaRPr lang="hu-HU" sz="2800"/>
          </a:p>
          <a:p>
            <a:pPr marL="571500" indent="-342900" algn="l">
              <a:buFont typeface="Arial" panose="020B0604020202020204" pitchFamily="34" charset="0"/>
              <a:buChar char="•"/>
            </a:pPr>
            <a:endParaRPr lang="hu-HU" sz="2800"/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mol</a:t>
            </a:r>
            <a:r>
              <a:rPr lang="en-GB" sz="2800"/>
              <a:t>e</a:t>
            </a:r>
            <a:r>
              <a:rPr lang="hu-HU" sz="2800"/>
              <a:t>kulák (vagy iono</a:t>
            </a:r>
            <a:r>
              <a:rPr lang="en-GB" sz="2800"/>
              <a:t>k</a:t>
            </a:r>
            <a:r>
              <a:rPr lang="hu-HU" sz="2800"/>
              <a:t>) lépnek ki a micellából illetve lépnek be a micellába</a:t>
            </a:r>
          </a:p>
        </p:txBody>
      </p:sp>
      <p:pic>
        <p:nvPicPr>
          <p:cNvPr id="6" name="Kép 3">
            <a:extLst>
              <a:ext uri="{FF2B5EF4-FFF2-40B4-BE49-F238E27FC236}">
                <a16:creationId xmlns:a16="http://schemas.microsoft.com/office/drawing/2014/main" id="{1F37CF64-2071-4617-8B2B-2CA9362E9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465" y="2433641"/>
            <a:ext cx="2584659" cy="74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964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op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Cím 1">
            <a:extLst>
              <a:ext uri="{FF2B5EF4-FFF2-40B4-BE49-F238E27FC236}">
                <a16:creationId xmlns:a16="http://schemas.microsoft.com/office/drawing/2014/main" id="{FEF7CC53-FE01-4BEB-B447-CE5B7A1ED0D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hu-HU" sz="4400"/>
              <a:t>relaxációs folyamatok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9" name="Tartalom helye 2">
            <a:extLst>
              <a:ext uri="{FF2B5EF4-FFF2-40B4-BE49-F238E27FC236}">
                <a16:creationId xmlns:a16="http://schemas.microsoft.com/office/drawing/2014/main" id="{EAF7587C-B251-45DD-A2F8-77928E0B5B8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algn="l"/>
            <a:r>
              <a:rPr lang="hu-HU" sz="2800"/>
              <a:t>2 relaxációs  folyamat különböztethető  meg: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rövid: 10</a:t>
            </a:r>
            <a:r>
              <a:rPr lang="hu-HU" sz="2800" baseline="30000"/>
              <a:t>-8</a:t>
            </a:r>
            <a:r>
              <a:rPr lang="hu-HU" sz="2800"/>
              <a:t> – 10</a:t>
            </a:r>
            <a:r>
              <a:rPr lang="hu-HU" sz="2800" baseline="30000"/>
              <a:t>-3</a:t>
            </a:r>
            <a:r>
              <a:rPr lang="hu-HU" sz="2800"/>
              <a:t> a monomer élettartama a micellában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endParaRPr lang="hu-HU" sz="2800"/>
          </a:p>
          <a:p>
            <a:pPr marL="571500" indent="-342900" algn="l">
              <a:buFont typeface="Arial" panose="020B0604020202020204" pitchFamily="34" charset="0"/>
              <a:buChar char="•"/>
            </a:pPr>
            <a:endParaRPr lang="hu-HU" sz="2800"/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hosszú: 10</a:t>
            </a:r>
            <a:r>
              <a:rPr lang="hu-HU" sz="2800" baseline="30000"/>
              <a:t>-3 </a:t>
            </a:r>
            <a:r>
              <a:rPr lang="hu-HU" sz="2800"/>
              <a:t>– 1 sec a micella monomerekre történő disszociációja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endParaRPr lang="hu-HU" sz="2800"/>
          </a:p>
          <a:p>
            <a:pPr marL="571500" indent="-342900" algn="l">
              <a:buFont typeface="Arial" panose="020B0604020202020204" pitchFamily="34" charset="0"/>
              <a:buChar char="•"/>
            </a:pPr>
            <a:endParaRPr lang="hu-HU" sz="2800"/>
          </a:p>
        </p:txBody>
      </p:sp>
      <p:pic>
        <p:nvPicPr>
          <p:cNvPr id="7" name="Kép 3">
            <a:extLst>
              <a:ext uri="{FF2B5EF4-FFF2-40B4-BE49-F238E27FC236}">
                <a16:creationId xmlns:a16="http://schemas.microsoft.com/office/drawing/2014/main" id="{648A1341-9777-444C-B535-85E215E3C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585" y="3081277"/>
            <a:ext cx="1914525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357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op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Cím 1">
            <a:extLst>
              <a:ext uri="{FF2B5EF4-FFF2-40B4-BE49-F238E27FC236}">
                <a16:creationId xmlns:a16="http://schemas.microsoft.com/office/drawing/2014/main" id="{FEF7CC53-FE01-4BEB-B447-CE5B7A1ED0D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GB" sz="4400"/>
              <a:t>e</a:t>
            </a:r>
            <a:r>
              <a:rPr lang="hu-HU" sz="4400"/>
              <a:t>toxilátumok </a:t>
            </a:r>
            <a:r>
              <a:rPr lang="en-GB" sz="4400"/>
              <a:t>CMC-je</a:t>
            </a:r>
            <a:r>
              <a:rPr lang="hu-HU" sz="4400"/>
              <a:t> alacsony </a:t>
            </a:r>
            <a:br>
              <a:rPr lang="en-GB" sz="4400"/>
            </a:br>
            <a:r>
              <a:rPr lang="hu-HU" sz="4400"/>
              <a:t>(általánosan preferáltak)</a:t>
            </a:r>
            <a:endParaRPr lang="en-US" sz="4400">
              <a:solidFill>
                <a:srgbClr val="FFFFFF"/>
              </a:solidFill>
            </a:endParaRPr>
          </a:p>
        </p:txBody>
      </p:sp>
      <p:pic>
        <p:nvPicPr>
          <p:cNvPr id="10" name="Tartalom helye 3">
            <a:extLst>
              <a:ext uri="{FF2B5EF4-FFF2-40B4-BE49-F238E27FC236}">
                <a16:creationId xmlns:a16="http://schemas.microsoft.com/office/drawing/2014/main" id="{69505EC7-94A8-49CC-A4E3-378FB0794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2287" y="2055812"/>
            <a:ext cx="6067425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235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op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Cím 1">
            <a:extLst>
              <a:ext uri="{FF2B5EF4-FFF2-40B4-BE49-F238E27FC236}">
                <a16:creationId xmlns:a16="http://schemas.microsoft.com/office/drawing/2014/main" id="{FEF7CC53-FE01-4BEB-B447-CE5B7A1ED0D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GB" sz="4400"/>
              <a:t>d</a:t>
            </a:r>
            <a:r>
              <a:rPr lang="hu-HU" sz="4400"/>
              <a:t>inamikus felületi feszültség etoxilátumoknál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9" name="Tartalom helye 2">
            <a:extLst>
              <a:ext uri="{FF2B5EF4-FFF2-40B4-BE49-F238E27FC236}">
                <a16:creationId xmlns:a16="http://schemas.microsoft.com/office/drawing/2014/main" id="{EAF7587C-B251-45DD-A2F8-77928E0B5B8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GB" sz="2800"/>
              <a:t>a</a:t>
            </a:r>
            <a:r>
              <a:rPr lang="hu-HU" sz="2800"/>
              <a:t> gyakorlatban megfigyelték, hogy a dinamikus felületi feszültség gyakran kisebb magasabb etoxilálási fok mellett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hu-HU" sz="2800"/>
              <a:t>Nagyobb EO &gt;&gt; nagyobb </a:t>
            </a:r>
            <a:r>
              <a:rPr lang="en-GB" sz="2800"/>
              <a:t>CMC</a:t>
            </a:r>
            <a:endParaRPr lang="hu-HU" sz="2800"/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GB" sz="2800"/>
              <a:t>a</a:t>
            </a:r>
            <a:r>
              <a:rPr lang="hu-HU" sz="2800"/>
              <a:t>nomália magyarázata:  kisebb micellákat képeznek: aggregációs szám, asszociációs fok kisebb</a:t>
            </a:r>
            <a:r>
              <a:rPr lang="en-GB" sz="2800"/>
              <a:t>,</a:t>
            </a:r>
            <a:r>
              <a:rPr lang="hu-HU" sz="2800"/>
              <a:t> mint rövidebb EO lán esetén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GB" sz="2800"/>
              <a:t>e</a:t>
            </a:r>
            <a:r>
              <a:rPr lang="hu-HU" sz="2800"/>
              <a:t>miatt a micella élettartama kisebb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GB" sz="2800"/>
              <a:t>í</a:t>
            </a:r>
            <a:r>
              <a:rPr lang="hu-HU" sz="2800"/>
              <a:t>gy magyarázható, hogy miér</a:t>
            </a:r>
            <a:r>
              <a:rPr lang="en-GB" sz="2800"/>
              <a:t>t</a:t>
            </a:r>
            <a:r>
              <a:rPr lang="hu-HU" sz="2800"/>
              <a:t> lehet alacsonyabb a dinamikus felületi feszültség hosszabb EO lánc esetén (ugyanazon</a:t>
            </a:r>
            <a:r>
              <a:rPr lang="en-GB" sz="2800"/>
              <a:t> </a:t>
            </a:r>
            <a:r>
              <a:rPr lang="hu-HU" sz="2800"/>
              <a:t>koncentrációknál mérve)</a:t>
            </a:r>
          </a:p>
        </p:txBody>
      </p:sp>
    </p:spTree>
    <p:extLst>
      <p:ext uri="{BB962C8B-B14F-4D97-AF65-F5344CB8AC3E}">
        <p14:creationId xmlns:p14="http://schemas.microsoft.com/office/powerpoint/2010/main" val="30952847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op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Cím 1">
            <a:extLst>
              <a:ext uri="{FF2B5EF4-FFF2-40B4-BE49-F238E27FC236}">
                <a16:creationId xmlns:a16="http://schemas.microsoft.com/office/drawing/2014/main" id="{FEF7CC53-FE01-4BEB-B447-CE5B7A1ED0D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hu-HU" sz="4400"/>
              <a:t>dinamikus felületi feszültség  anionosoknál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9" name="Tartalom helye 2">
            <a:extLst>
              <a:ext uri="{FF2B5EF4-FFF2-40B4-BE49-F238E27FC236}">
                <a16:creationId xmlns:a16="http://schemas.microsoft.com/office/drawing/2014/main" id="{EAF7587C-B251-45DD-A2F8-77928E0B5B8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n-GB" sz="2800"/>
              <a:t>ugyanazon ionos csoportot tartalmazók esetében a micella élettartama csökken a hidrofób alkilánc hosszának csökkentésekor</a:t>
            </a:r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n-GB" sz="2800"/>
              <a:t>az alkil-lánc elágazása fontos szerephez jut a micella élettartamának alakulásában</a:t>
            </a:r>
          </a:p>
        </p:txBody>
      </p:sp>
    </p:spTree>
    <p:extLst>
      <p:ext uri="{BB962C8B-B14F-4D97-AF65-F5344CB8AC3E}">
        <p14:creationId xmlns:p14="http://schemas.microsoft.com/office/powerpoint/2010/main" val="9364201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pinning top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8" name="Cím 1">
            <a:extLst>
              <a:ext uri="{FF2B5EF4-FFF2-40B4-BE49-F238E27FC236}">
                <a16:creationId xmlns:a16="http://schemas.microsoft.com/office/drawing/2014/main" id="{FEF7CC53-FE01-4BEB-B447-CE5B7A1ED0D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GB" sz="4400"/>
              <a:t>micella mérete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9" name="Tartalom helye 2">
            <a:extLst>
              <a:ext uri="{FF2B5EF4-FFF2-40B4-BE49-F238E27FC236}">
                <a16:creationId xmlns:a16="http://schemas.microsoft.com/office/drawing/2014/main" id="{EAF7587C-B251-45DD-A2F8-77928E0B5B8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n-GB" sz="2800"/>
              <a:t>nem csak a micella élettartama fontos, hanem a mérete is</a:t>
            </a:r>
          </a:p>
          <a:p>
            <a:pPr marL="685800" indent="-457200" algn="l">
              <a:buFont typeface="Arial" panose="020B0604020202020204" pitchFamily="34" charset="0"/>
              <a:buChar char="•"/>
            </a:pPr>
            <a:r>
              <a:rPr lang="en-GB" sz="2800"/>
              <a:t>nagyobb micella méret jobb szolubilizáló képességet jelent</a:t>
            </a:r>
          </a:p>
        </p:txBody>
      </p:sp>
    </p:spTree>
    <p:extLst>
      <p:ext uri="{BB962C8B-B14F-4D97-AF65-F5344CB8AC3E}">
        <p14:creationId xmlns:p14="http://schemas.microsoft.com/office/powerpoint/2010/main" val="2062113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0B583-63C0-400C-BAEB-76EC8B167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adjuvánsválasztás alapjai</a:t>
            </a:r>
            <a:endParaRPr lang="hu-H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9405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rista holding portafilter filled with coffee beans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86" b="552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C00DE4-50A1-4A13-A049-3492930586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töménység</a:t>
            </a:r>
            <a:endParaRPr lang="hu-H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9334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rista holding portafilter filled with coffee beans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87" b="552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6D86A37F-98BB-40A0-AF46-BA3A5E99A3D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GB" sz="4400"/>
              <a:t>m</a:t>
            </a:r>
            <a:r>
              <a:rPr lang="hu-HU" sz="4400"/>
              <a:t>agas tenzid koncentráció a permetcseppben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CCF008F7-AA23-455A-9E72-EE6BD4B5380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u-HU" sz="2800"/>
              <a:t>a felületen levő permetcsepp párolgás következtében betöményedik tenzidre nézve is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u-HU" sz="2800"/>
              <a:t>magas tenzid koncentráció esetén különböző folyékony kristályos fázisok képződnek: hexagonális, köbös, lamelláris</a:t>
            </a:r>
            <a:endParaRPr lang="hu-HU" sz="2800" dirty="0"/>
          </a:p>
        </p:txBody>
      </p:sp>
    </p:spTree>
    <p:extLst>
      <p:ext uri="{BB962C8B-B14F-4D97-AF65-F5344CB8AC3E}">
        <p14:creationId xmlns:p14="http://schemas.microsoft.com/office/powerpoint/2010/main" val="21819980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rista holding portafilter filled with coffee beans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87" b="552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6D86A37F-98BB-40A0-AF46-BA3A5E99A3D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hu-HU" sz="4400"/>
              <a:t>folyékony kristályok fontos szerepe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CCF008F7-AA23-455A-9E72-EE6BD4B5380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u-HU" sz="2800"/>
              <a:t>a deposit (lerakódás) kialakulásában, az esőállóságban (tartósság) és a hatóanyag szolubilizációjában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</a:t>
            </a:r>
            <a:r>
              <a:rPr lang="hu-HU" sz="2800"/>
              <a:t> szolubilizácó a hatóanyag molekuláinak akt</a:t>
            </a:r>
            <a:r>
              <a:rPr lang="en-GB" sz="2800"/>
              <a:t>í</a:t>
            </a:r>
            <a:r>
              <a:rPr lang="hu-HU" sz="2800"/>
              <a:t>v transzportjában fontos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u-HU" sz="2800"/>
              <a:t>ez a transzport a sisztemikus hatású hatóanyagoknál  alapvető</a:t>
            </a:r>
          </a:p>
        </p:txBody>
      </p:sp>
    </p:spTree>
    <p:extLst>
      <p:ext uri="{BB962C8B-B14F-4D97-AF65-F5344CB8AC3E}">
        <p14:creationId xmlns:p14="http://schemas.microsoft.com/office/powerpoint/2010/main" val="41606747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rista holding portafilter filled with coffee beans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87" b="552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6D86A37F-98BB-40A0-AF46-BA3A5E99A3D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hu-HU" sz="4400"/>
              <a:t>folyadékkristályok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CCF008F7-AA23-455A-9E72-EE6BD4B5380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u-HU" sz="2800"/>
              <a:t>fluid megjelenés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u-HU" sz="2800"/>
              <a:t>rendszerint magas viszkozitás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u-HU" sz="2800"/>
              <a:t>röntgen vizsgálatok szerint rendezettebb szerkezetűek</a:t>
            </a:r>
            <a:r>
              <a:rPr lang="en-GB" sz="2800"/>
              <a:t>,</a:t>
            </a:r>
            <a:r>
              <a:rPr lang="hu-HU" sz="2800"/>
              <a:t> mint a közönséges folyadékok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u-HU" sz="2800"/>
              <a:t>reol</a:t>
            </a:r>
            <a:r>
              <a:rPr lang="en-GB" sz="2800"/>
              <a:t>ó</a:t>
            </a:r>
            <a:r>
              <a:rPr lang="hu-HU" sz="2800"/>
              <a:t>giailag viszkoelasztikusak</a:t>
            </a:r>
          </a:p>
        </p:txBody>
      </p:sp>
    </p:spTree>
    <p:extLst>
      <p:ext uri="{BB962C8B-B14F-4D97-AF65-F5344CB8AC3E}">
        <p14:creationId xmlns:p14="http://schemas.microsoft.com/office/powerpoint/2010/main" val="35528416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rista holding portafilter filled with coffee beans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87" b="552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6D86A37F-98BB-40A0-AF46-BA3A5E99A3D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GB" sz="4400"/>
              <a:t>f</a:t>
            </a:r>
            <a:r>
              <a:rPr lang="hu-HU" sz="4400"/>
              <a:t>ol</a:t>
            </a:r>
            <a:r>
              <a:rPr lang="en-GB" sz="4400"/>
              <a:t>y</a:t>
            </a:r>
            <a:r>
              <a:rPr lang="hu-HU" sz="4400"/>
              <a:t>adékkristályos fázisok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CCF008F7-AA23-455A-9E72-EE6BD4B5380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Font typeface="+mj-lt"/>
              <a:buAutoNum type="arabicPeriod"/>
            </a:pPr>
            <a:r>
              <a:rPr lang="fr-FR" sz="2800"/>
              <a:t>hexagonális fázis</a:t>
            </a:r>
          </a:p>
          <a:p>
            <a:pPr marL="514350" indent="-514350" algn="l">
              <a:buFont typeface="+mj-lt"/>
              <a:buAutoNum type="arabicPeriod"/>
            </a:pPr>
            <a:r>
              <a:rPr lang="fr-FR" sz="2800"/>
              <a:t>micellaris (cubic) fázis</a:t>
            </a:r>
          </a:p>
          <a:p>
            <a:pPr marL="514350" indent="-514350" algn="l">
              <a:buFont typeface="+mj-lt"/>
              <a:buAutoNum type="arabicPeriod"/>
            </a:pPr>
            <a:r>
              <a:rPr lang="fr-FR" sz="2800"/>
              <a:t>lamelláris fázis </a:t>
            </a:r>
          </a:p>
        </p:txBody>
      </p:sp>
    </p:spTree>
    <p:extLst>
      <p:ext uri="{BB962C8B-B14F-4D97-AF65-F5344CB8AC3E}">
        <p14:creationId xmlns:p14="http://schemas.microsoft.com/office/powerpoint/2010/main" val="1097087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rista holding portafilter filled with coffee beans">
            <a:extLst>
              <a:ext uri="{FF2B5EF4-FFF2-40B4-BE49-F238E27FC236}">
                <a16:creationId xmlns:a16="http://schemas.microsoft.com/office/drawing/2014/main" id="{6A27F853-D1D2-48E4-B404-E40EDACA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87" b="552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6D86A37F-98BB-40A0-AF46-BA3A5E99A3D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GB" sz="4400"/>
              <a:t>hajtóerők a folyadékkristályok képződésében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11" name="Tartalom helye 2">
            <a:extLst>
              <a:ext uri="{FF2B5EF4-FFF2-40B4-BE49-F238E27FC236}">
                <a16:creationId xmlns:a16="http://schemas.microsoft.com/office/drawing/2014/main" id="{CCF008F7-AA23-455A-9E72-EE6BD4B5380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fr-FR" sz="2800"/>
              <a:t>kritikus csomag paraméter (crtical packing paraméter) használata  az aggregált szerkezet alakjának becsléséhez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fr-FR" sz="2800"/>
              <a:t>gömb alakú micellát alkossa n darab monomer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fr-FR" sz="2800"/>
              <a:t>micella térfogata: </a:t>
            </a:r>
            <a:r>
              <a:rPr lang="hu-HU" sz="2800"/>
              <a:t>4/3 π r</a:t>
            </a:r>
            <a:r>
              <a:rPr lang="hu-HU" sz="2800" baseline="30000"/>
              <a:t>3</a:t>
            </a:r>
            <a:r>
              <a:rPr lang="hu-HU" sz="2800"/>
              <a:t>= n v </a:t>
            </a:r>
            <a:r>
              <a:rPr lang="fr-FR" sz="2800"/>
              <a:t>ahol v egy molekula térfogata</a:t>
            </a:r>
          </a:p>
          <a:p>
            <a:pPr marL="514350" indent="-514350" algn="l">
              <a:buFont typeface="Arial" panose="020B0604020202020204" pitchFamily="34" charset="0"/>
              <a:buChar char="•"/>
            </a:pPr>
            <a:r>
              <a:rPr lang="fr-FR" sz="2800"/>
              <a:t>micella felszíne: </a:t>
            </a:r>
            <a:r>
              <a:rPr lang="hu-HU" sz="2800"/>
              <a:t>4πr</a:t>
            </a:r>
            <a:r>
              <a:rPr lang="hu-HU" sz="2800" baseline="30000"/>
              <a:t>2</a:t>
            </a:r>
            <a:r>
              <a:rPr lang="hu-HU" sz="2800"/>
              <a:t>= n a</a:t>
            </a:r>
            <a:r>
              <a:rPr lang="hu-HU" sz="2800" baseline="-25000"/>
              <a:t>0</a:t>
            </a:r>
            <a:r>
              <a:rPr lang="hu-HU" sz="2800"/>
              <a:t> ahol a</a:t>
            </a:r>
            <a:r>
              <a:rPr lang="hu-HU" sz="2800" baseline="-25000"/>
              <a:t>0 </a:t>
            </a:r>
            <a:r>
              <a:rPr lang="fr-FR" sz="2800"/>
              <a:t>a hidrofiil fej keresztmetszete</a:t>
            </a:r>
          </a:p>
        </p:txBody>
      </p:sp>
    </p:spTree>
    <p:extLst>
      <p:ext uri="{BB962C8B-B14F-4D97-AF65-F5344CB8AC3E}">
        <p14:creationId xmlns:p14="http://schemas.microsoft.com/office/powerpoint/2010/main" val="999801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lood in a test tube">
            <a:extLst>
              <a:ext uri="{FF2B5EF4-FFF2-40B4-BE49-F238E27FC236}">
                <a16:creationId xmlns:a16="http://schemas.microsoft.com/office/drawing/2014/main" id="{311A9B39-7B4B-43EF-A31D-42046D2027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6" b="1240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14CE2D-81B7-4F9A-BB0C-D16F69C589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kölcsönhatások a határfelületen</a:t>
            </a:r>
            <a:endParaRPr lang="hu-H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445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lood in a test tube">
            <a:extLst>
              <a:ext uri="{FF2B5EF4-FFF2-40B4-BE49-F238E27FC236}">
                <a16:creationId xmlns:a16="http://schemas.microsoft.com/office/drawing/2014/main" id="{311A9B39-7B4B-43EF-A31D-42046D2027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6" b="124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87386AF1-925A-413D-AFCF-8CA7D934EE2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hu-HU" sz="4400"/>
              <a:t>határfelületek 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87220370-0325-4603-AB3C-CA148E4BBBD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algn="l"/>
            <a:r>
              <a:rPr lang="en-US" sz="2800">
                <a:solidFill>
                  <a:srgbClr val="FFFFFF"/>
                </a:solidFill>
              </a:rPr>
              <a:t>a szórófejes cseppképzés esetén 2 határfelület játszik fő szerepet</a:t>
            </a:r>
          </a:p>
          <a:p>
            <a:pPr marL="1200150" lvl="1" indent="-457200" algn="l"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permetlé-levegő határfelület</a:t>
            </a:r>
          </a:p>
          <a:p>
            <a:pPr marL="1200150" lvl="1" indent="-457200" algn="l"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cseppecske-levél határfelület</a:t>
            </a:r>
          </a:p>
          <a:p>
            <a:pPr marL="1200150" lvl="1" indent="-457200" algn="l">
              <a:buFont typeface="Arial" panose="020B0604020202020204" pitchFamily="34" charset="0"/>
              <a:buChar char="•"/>
            </a:pPr>
            <a:endParaRPr lang="en-US" sz="2400">
              <a:solidFill>
                <a:srgbClr val="FFFFFF"/>
              </a:solidFill>
            </a:endParaRPr>
          </a:p>
          <a:p>
            <a:pPr marL="285750" algn="l"/>
            <a:r>
              <a:rPr lang="en-US" sz="2800">
                <a:solidFill>
                  <a:srgbClr val="FFFFFF"/>
                </a:solidFill>
              </a:rPr>
              <a:t>2 felületi feszültség: oldat-levegő felületi feszültség és szilárd-folyadék határfelületi feszültség  &gt;&gt;  kontakt szög mérés</a:t>
            </a:r>
          </a:p>
          <a:p>
            <a:pPr marL="971550" lvl="1" indent="-228600" algn="l"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mindként feszültséget dinamikus feltéttelek mellett kell vizsgálni</a:t>
            </a:r>
          </a:p>
          <a:p>
            <a:pPr marL="971550" lvl="1" indent="-228600" algn="l"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 tenzid tÍpusú adjuvánsok mindkettőt befolyásolják</a:t>
            </a:r>
          </a:p>
        </p:txBody>
      </p:sp>
    </p:spTree>
    <p:extLst>
      <p:ext uri="{BB962C8B-B14F-4D97-AF65-F5344CB8AC3E}">
        <p14:creationId xmlns:p14="http://schemas.microsoft.com/office/powerpoint/2010/main" val="4072698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lood in a test tube">
            <a:extLst>
              <a:ext uri="{FF2B5EF4-FFF2-40B4-BE49-F238E27FC236}">
                <a16:creationId xmlns:a16="http://schemas.microsoft.com/office/drawing/2014/main" id="{311A9B39-7B4B-43EF-A31D-42046D2027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6" b="124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87386AF1-925A-413D-AFCF-8CA7D934EE2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hu-HU" sz="4400"/>
              <a:t>kölcsönhatások sematikus bemutatása</a:t>
            </a:r>
            <a:endParaRPr lang="en-US" sz="4400">
              <a:solidFill>
                <a:srgbClr val="FFFFFF"/>
              </a:solidFill>
            </a:endParaRPr>
          </a:p>
        </p:txBody>
      </p:sp>
      <p:pic>
        <p:nvPicPr>
          <p:cNvPr id="6" name="Tartalom helye 3">
            <a:extLst>
              <a:ext uri="{FF2B5EF4-FFF2-40B4-BE49-F238E27FC236}">
                <a16:creationId xmlns:a16="http://schemas.microsoft.com/office/drawing/2014/main" id="{2D7A0112-6AD0-461C-B97B-194928827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825" y="2296319"/>
            <a:ext cx="5848350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95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lood in a test tube">
            <a:extLst>
              <a:ext uri="{FF2B5EF4-FFF2-40B4-BE49-F238E27FC236}">
                <a16:creationId xmlns:a16="http://schemas.microsoft.com/office/drawing/2014/main" id="{311A9B39-7B4B-43EF-A31D-42046D2027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6" b="124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87386AF1-925A-413D-AFCF-8CA7D934EE2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hu-HU" sz="4400"/>
              <a:t>cseppképzési idő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87220370-0325-4603-AB3C-CA148E4BBBD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457200" algn="l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FFFFFF"/>
                </a:solidFill>
              </a:rPr>
              <a:t>a szórófej nyílásán keresztül haladó permetlére erő hat: hidrosztatikus nyomás</a:t>
            </a:r>
          </a:p>
          <a:p>
            <a:pPr marL="742950" indent="-457200" algn="l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FFFFFF"/>
                </a:solidFill>
              </a:rPr>
              <a:t>ha a cseppképzés ideje nagy (&gt; 1 perc), a csepp térfogata függ a felületi feszültségtől, a permetlé viszkozitásától és a nyilás dimenzióitól, de gyakorlatilag független az időtől  </a:t>
            </a:r>
          </a:p>
          <a:p>
            <a:pPr marL="1200150" lvl="1" indent="-457200" algn="l"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FFFF"/>
                </a:solidFill>
              </a:rPr>
              <a:t>ez az alapja a kapillárisos felületi feszültség mérésnek</a:t>
            </a:r>
          </a:p>
          <a:p>
            <a:pPr marL="742950" indent="-457200" algn="l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FFFFFF"/>
                </a:solidFill>
              </a:rPr>
              <a:t>ha az időtartam rövid (&lt;1 perc), a csepp térfogat összetett módon függ a képződési időtől</a:t>
            </a:r>
          </a:p>
        </p:txBody>
      </p:sp>
    </p:spTree>
    <p:extLst>
      <p:ext uri="{BB962C8B-B14F-4D97-AF65-F5344CB8AC3E}">
        <p14:creationId xmlns:p14="http://schemas.microsoft.com/office/powerpoint/2010/main" val="4185642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/>
              <a:t>döntő faktorok</a:t>
            </a:r>
            <a:endParaRPr lang="hu-HU" sz="4400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F08D0C87-F4CF-4E18-A991-759CDE2AAA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u-HU" sz="2800"/>
              <a:t>az agrárkemikália hatóanyaga és a formatípus szerepe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u-HU" sz="2800"/>
              <a:t>határfelületen bekövetkező változások, folyamatok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u-HU" sz="2800"/>
              <a:t>az uptake aktiválásának tényezői</a:t>
            </a:r>
          </a:p>
        </p:txBody>
      </p:sp>
    </p:spTree>
    <p:extLst>
      <p:ext uri="{BB962C8B-B14F-4D97-AF65-F5344CB8AC3E}">
        <p14:creationId xmlns:p14="http://schemas.microsoft.com/office/powerpoint/2010/main" val="29657739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lood in a test tube">
            <a:extLst>
              <a:ext uri="{FF2B5EF4-FFF2-40B4-BE49-F238E27FC236}">
                <a16:creationId xmlns:a16="http://schemas.microsoft.com/office/drawing/2014/main" id="{311A9B39-7B4B-43EF-A31D-42046D2027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6" b="124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87386AF1-925A-413D-AFCF-8CA7D934EE2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hu-HU" sz="4400"/>
              <a:t>rövid idejű cseppképzés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87220370-0325-4603-AB3C-CA148E4BBBD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457200" algn="l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FFFFFF"/>
                </a:solidFill>
              </a:rPr>
              <a:t>amikor nagyon gyorsan halad át a folyadék a szórófej nyílásán</a:t>
            </a:r>
          </a:p>
          <a:p>
            <a:pPr marL="742950" indent="-457200" algn="l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FFFFFF"/>
                </a:solidFill>
              </a:rPr>
              <a:t>a folyadék-áram (JET) felbomlik cseppekre a felületi erők hatására, amikor kilép a szorófejből</a:t>
            </a:r>
          </a:p>
          <a:p>
            <a:pPr marL="742950" indent="-457200" algn="l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FFFFFF"/>
                </a:solidFill>
              </a:rPr>
              <a:t>a csepp felületi energiája kisebb, mint a kevésbé szimmetrikus alakzaté (például henger)</a:t>
            </a:r>
          </a:p>
        </p:txBody>
      </p:sp>
    </p:spTree>
    <p:extLst>
      <p:ext uri="{BB962C8B-B14F-4D97-AF65-F5344CB8AC3E}">
        <p14:creationId xmlns:p14="http://schemas.microsoft.com/office/powerpoint/2010/main" val="4008115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lood in a test tube">
            <a:extLst>
              <a:ext uri="{FF2B5EF4-FFF2-40B4-BE49-F238E27FC236}">
                <a16:creationId xmlns:a16="http://schemas.microsoft.com/office/drawing/2014/main" id="{311A9B39-7B4B-43EF-A31D-42046D2027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6" b="1240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87386AF1-925A-413D-AFCF-8CA7D934EE2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hu-HU" sz="4400"/>
              <a:t>csepphalmaz polidiszperz: cseppspektrum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87220370-0325-4603-AB3C-CA148E4BBBD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indent="-457200" algn="l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FFFFFF"/>
                </a:solidFill>
              </a:rPr>
              <a:t>a</a:t>
            </a:r>
            <a:r>
              <a:rPr lang="hu-HU" sz="2800">
                <a:solidFill>
                  <a:srgbClr val="FFFFFF"/>
                </a:solidFill>
              </a:rPr>
              <a:t>mikor a henger hossza (L) meghaladja a kerületét (2</a:t>
            </a:r>
            <a:r>
              <a:rPr lang="el-GR" sz="2800">
                <a:solidFill>
                  <a:srgbClr val="FFFFFF"/>
                </a:solidFill>
              </a:rPr>
              <a:t>π</a:t>
            </a:r>
            <a:r>
              <a:rPr lang="hu-HU" sz="2800">
                <a:solidFill>
                  <a:srgbClr val="FFFFFF"/>
                </a:solidFill>
              </a:rPr>
              <a:t>r), </a:t>
            </a:r>
            <a:br>
              <a:rPr lang="en-GB" sz="2800">
                <a:solidFill>
                  <a:srgbClr val="FFFFFF"/>
                </a:solidFill>
              </a:rPr>
            </a:br>
            <a:r>
              <a:rPr lang="hu-HU" sz="2800">
                <a:solidFill>
                  <a:srgbClr val="FFFFFF"/>
                </a:solidFill>
              </a:rPr>
              <a:t>akkor felbomlik cseppekre</a:t>
            </a:r>
          </a:p>
          <a:p>
            <a:pPr marL="742950" indent="-457200" algn="l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FFFFFF"/>
                </a:solidFill>
              </a:rPr>
              <a:t>n</a:t>
            </a:r>
            <a:r>
              <a:rPr lang="hu-HU" sz="2800">
                <a:solidFill>
                  <a:srgbClr val="FFFFFF"/>
                </a:solidFill>
              </a:rPr>
              <a:t>agyon hosszú henger (9/2)*</a:t>
            </a:r>
            <a:r>
              <a:rPr lang="el-GR" sz="2800">
                <a:solidFill>
                  <a:srgbClr val="FFFFFF"/>
                </a:solidFill>
              </a:rPr>
              <a:t>π </a:t>
            </a:r>
            <a:r>
              <a:rPr lang="hu-HU" sz="2800"/>
              <a:t>r</a:t>
            </a:r>
            <a:r>
              <a:rPr lang="hu-HU" sz="2800" baseline="30000"/>
              <a:t>3</a:t>
            </a:r>
            <a:r>
              <a:rPr lang="hu-HU" sz="2800">
                <a:solidFill>
                  <a:srgbClr val="FFFFFF"/>
                </a:solidFill>
              </a:rPr>
              <a:t> térfogatú cseppekre osztódik</a:t>
            </a:r>
          </a:p>
          <a:p>
            <a:pPr marL="742950" indent="-457200" algn="l">
              <a:buFont typeface="Arial" panose="020B0604020202020204" pitchFamily="34" charset="0"/>
              <a:buChar char="•"/>
            </a:pPr>
            <a:r>
              <a:rPr lang="en-GB" sz="2800">
                <a:solidFill>
                  <a:srgbClr val="FFFFFF"/>
                </a:solidFill>
              </a:rPr>
              <a:t>k</a:t>
            </a:r>
            <a:r>
              <a:rPr lang="hu-HU" sz="2800">
                <a:solidFill>
                  <a:srgbClr val="FFFFFF"/>
                </a:solidFill>
              </a:rPr>
              <a:t>ét nem egyenlő méretű gömb összefelülete kisebb</a:t>
            </a:r>
            <a:r>
              <a:rPr lang="en-GB" sz="2800">
                <a:solidFill>
                  <a:srgbClr val="FFFFFF"/>
                </a:solidFill>
              </a:rPr>
              <a:t>,</a:t>
            </a:r>
            <a:r>
              <a:rPr lang="hu-HU" sz="2800">
                <a:solidFill>
                  <a:srgbClr val="FFFFFF"/>
                </a:solidFill>
              </a:rPr>
              <a:t> mint két egyenlő méretű azonos össztérfogat esetén: </a:t>
            </a:r>
            <a:br>
              <a:rPr lang="en-GB" sz="2800">
                <a:solidFill>
                  <a:srgbClr val="FFFFFF"/>
                </a:solidFill>
              </a:rPr>
            </a:br>
            <a:r>
              <a:rPr lang="hu-HU" sz="2800">
                <a:solidFill>
                  <a:srgbClr val="FFFFFF"/>
                </a:solidFill>
              </a:rPr>
              <a:t>ezért polidiszperz csepphalmaz kialakulása a valószínű</a:t>
            </a:r>
          </a:p>
          <a:p>
            <a:pPr marL="742950" indent="-457200" algn="l">
              <a:buFont typeface="Arial" panose="020B0604020202020204" pitchFamily="34" charset="0"/>
              <a:buChar char="•"/>
            </a:pPr>
            <a:endParaRPr lang="hu-HU" sz="2800">
              <a:solidFill>
                <a:srgbClr val="FFFFFF"/>
              </a:solidFill>
            </a:endParaRPr>
          </a:p>
          <a:p>
            <a:pPr marL="742950" indent="-457200" algn="l">
              <a:buFont typeface="Arial" panose="020B0604020202020204" pitchFamily="34" charset="0"/>
              <a:buChar char="•"/>
            </a:pPr>
            <a:endParaRPr lang="en-US" sz="2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6207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resh orange slice in water">
            <a:extLst>
              <a:ext uri="{FF2B5EF4-FFF2-40B4-BE49-F238E27FC236}">
                <a16:creationId xmlns:a16="http://schemas.microsoft.com/office/drawing/2014/main" id="{ED4040C1-8141-4958-B021-ADF95D2E9F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07D4B8-B173-467B-9544-BE29B2AA47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cseppképzés és adhézió</a:t>
            </a:r>
            <a:endParaRPr lang="hu-H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663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A83191-4B5D-44B3-939C-3060D41DA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Tenzidek</a:t>
            </a:r>
            <a:r>
              <a:rPr lang="hu-HU" dirty="0"/>
              <a:t> és polimerek hatása a cseppspektrumra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55AA9C3-D7DA-4895-9350-E04F7A0EF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cseppspektrum „szabályozása” fontos:</a:t>
            </a:r>
          </a:p>
          <a:p>
            <a:pPr lvl="1"/>
            <a:r>
              <a:rPr lang="hu-HU" dirty="0"/>
              <a:t>A megfelelő adhézió biztosításáért</a:t>
            </a:r>
          </a:p>
          <a:p>
            <a:pPr lvl="1"/>
            <a:r>
              <a:rPr lang="hu-HU" dirty="0"/>
              <a:t>A megfelelő retencióért</a:t>
            </a:r>
          </a:p>
          <a:p>
            <a:pPr lvl="1"/>
            <a:r>
              <a:rPr lang="hu-HU" dirty="0"/>
              <a:t>Az elsodródás  megelőzéséért</a:t>
            </a:r>
          </a:p>
          <a:p>
            <a:pPr lvl="1"/>
            <a:endParaRPr lang="hu-HU" dirty="0"/>
          </a:p>
          <a:p>
            <a:pPr lvl="1"/>
            <a:r>
              <a:rPr lang="hu-HU" dirty="0" err="1"/>
              <a:t>Tenzidekkel</a:t>
            </a:r>
            <a:r>
              <a:rPr lang="hu-HU" dirty="0"/>
              <a:t> és polimerekkel szabályozhatjuk a cseppspektrumot</a:t>
            </a:r>
          </a:p>
        </p:txBody>
      </p:sp>
    </p:spTree>
    <p:extLst>
      <p:ext uri="{BB962C8B-B14F-4D97-AF65-F5344CB8AC3E}">
        <p14:creationId xmlns:p14="http://schemas.microsoft.com/office/powerpoint/2010/main" val="19067821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7423AB6-16C3-4DC5-9D53-9E408E4FC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Tenziddel</a:t>
            </a:r>
            <a:r>
              <a:rPr lang="hu-HU" dirty="0"/>
              <a:t> a </a:t>
            </a:r>
            <a:r>
              <a:rPr lang="hu-HU" dirty="0" err="1"/>
              <a:t>csepméretért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E667591-74A1-405E-968F-3B308056B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</a:t>
            </a:r>
            <a:r>
              <a:rPr lang="hu-HU" dirty="0" err="1"/>
              <a:t>tenzid</a:t>
            </a:r>
            <a:r>
              <a:rPr lang="hu-HU" dirty="0"/>
              <a:t> csökkenti a felületi feszültséget</a:t>
            </a:r>
          </a:p>
          <a:p>
            <a:r>
              <a:rPr lang="hu-HU" dirty="0"/>
              <a:t>Ez kisebb cseppek kialakulását lehetővé teszi</a:t>
            </a:r>
          </a:p>
          <a:p>
            <a:r>
              <a:rPr lang="hu-HU" dirty="0"/>
              <a:t>A cseppátmerő egyenesen arányos  a folyadék felületi feszültségével</a:t>
            </a:r>
          </a:p>
          <a:p>
            <a:r>
              <a:rPr lang="hu-HU" dirty="0"/>
              <a:t>A cseppképzés nagyon gyors: ezért dinamikus effektusokat kell figyelembe venni  (</a:t>
            </a:r>
            <a:r>
              <a:rPr lang="hu-HU" dirty="0" err="1"/>
              <a:t>tenzid</a:t>
            </a:r>
            <a:r>
              <a:rPr lang="hu-HU" dirty="0"/>
              <a:t> molekulák adszorpciójának és </a:t>
            </a:r>
            <a:r>
              <a:rPr lang="hu-HU" dirty="0" err="1"/>
              <a:t>diffuziójának</a:t>
            </a:r>
            <a:r>
              <a:rPr lang="hu-HU" dirty="0"/>
              <a:t> sebessége)</a:t>
            </a:r>
          </a:p>
          <a:p>
            <a:pPr marL="0"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356004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5BF0B81-0D62-4412-93DC-B93DE8B51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Micellák szerepe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64E3F6E-331F-41E5-82AB-9ED1B782D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Nem egyszerűen csak a molekulaméret (monomer)  (</a:t>
            </a:r>
            <a:r>
              <a:rPr lang="hu-HU" dirty="0" err="1"/>
              <a:t>diffuziós</a:t>
            </a:r>
            <a:r>
              <a:rPr lang="hu-HU" dirty="0"/>
              <a:t> koefficiens) hanem a micellák élettartama az oldatban is jelentős szerepel bír.</a:t>
            </a:r>
          </a:p>
          <a:p>
            <a:r>
              <a:rPr lang="hu-HU" dirty="0"/>
              <a:t>Rövidebb élettartam a monomerek gyorsabb rendelkezésre állását jelenti ez pedig  a felületi feszültség gyorsabb csökkenéséhez vezet</a:t>
            </a:r>
          </a:p>
        </p:txBody>
      </p:sp>
    </p:spTree>
    <p:extLst>
      <p:ext uri="{BB962C8B-B14F-4D97-AF65-F5344CB8AC3E}">
        <p14:creationId xmlns:p14="http://schemas.microsoft.com/office/powerpoint/2010/main" val="40791597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F16132-07E3-4DB2-8F1A-048577A44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Micella hatás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4CF6022-9E7F-44C0-A489-F8B889CE9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Magasabb </a:t>
            </a:r>
            <a:r>
              <a:rPr lang="hu-HU" dirty="0" err="1"/>
              <a:t>cmc-jű</a:t>
            </a:r>
            <a:r>
              <a:rPr lang="hu-HU" dirty="0"/>
              <a:t> (nagyobb HLB-</a:t>
            </a:r>
            <a:r>
              <a:rPr lang="hu-HU" dirty="0" err="1"/>
              <a:t>jű</a:t>
            </a:r>
            <a:r>
              <a:rPr lang="hu-HU" dirty="0"/>
              <a:t>) </a:t>
            </a:r>
            <a:r>
              <a:rPr lang="hu-HU" dirty="0" err="1"/>
              <a:t>tenzid</a:t>
            </a:r>
            <a:r>
              <a:rPr lang="hu-HU" dirty="0"/>
              <a:t> hatásosabb lehet a felületi </a:t>
            </a:r>
          </a:p>
          <a:p>
            <a:r>
              <a:rPr lang="hu-HU" dirty="0"/>
              <a:t>Feszültség csökkentésében mint az alacsonyabb </a:t>
            </a:r>
            <a:r>
              <a:rPr lang="hu-HU" dirty="0" err="1"/>
              <a:t>cmc-jű</a:t>
            </a:r>
            <a:endParaRPr lang="hu-HU" dirty="0"/>
          </a:p>
          <a:p>
            <a:r>
              <a:rPr lang="hu-HU" dirty="0"/>
              <a:t>Ha a </a:t>
            </a:r>
            <a:r>
              <a:rPr lang="hu-HU" dirty="0" err="1"/>
              <a:t>tenzid</a:t>
            </a:r>
            <a:r>
              <a:rPr lang="hu-HU" dirty="0"/>
              <a:t> réteg képződésének (adszorpciójának) ideje hosszabb mint a folyadék cseppekre történő felbomlásának ideje, akkor a külön hozzáadott </a:t>
            </a:r>
            <a:r>
              <a:rPr lang="hu-HU" dirty="0" err="1"/>
              <a:t>tenzid</a:t>
            </a:r>
            <a:r>
              <a:rPr lang="hu-HU" dirty="0"/>
              <a:t>  kis hatással </a:t>
            </a:r>
            <a:r>
              <a:rPr lang="hu-HU" dirty="0" err="1"/>
              <a:t>bir</a:t>
            </a:r>
            <a:r>
              <a:rPr lang="hu-HU" dirty="0"/>
              <a:t> a cseppspektrumra</a:t>
            </a:r>
          </a:p>
          <a:p>
            <a:r>
              <a:rPr lang="hu-HU" dirty="0"/>
              <a:t>A </a:t>
            </a:r>
            <a:r>
              <a:rPr lang="hu-HU" dirty="0" err="1"/>
              <a:t>tenzid</a:t>
            </a:r>
            <a:r>
              <a:rPr lang="hu-HU" dirty="0"/>
              <a:t> molekula gyorsabb adszorpciója  nagyobb </a:t>
            </a:r>
            <a:r>
              <a:rPr lang="hu-HU" dirty="0" err="1"/>
              <a:t>hatáásal</a:t>
            </a:r>
            <a:r>
              <a:rPr lang="hu-HU" dirty="0"/>
              <a:t> befolyásolja spektrumot</a:t>
            </a:r>
          </a:p>
          <a:p>
            <a:r>
              <a:rPr lang="hu-HU" dirty="0"/>
              <a:t>Finomabb cseppspektrumhoz megfelelően alacsony dinamikus felületi feszültség kell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891938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BB95FA8-C265-46A0-B3E8-C7C1A4BB1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Dinamikus felületi feszültség, gyors </a:t>
            </a:r>
            <a:r>
              <a:rPr lang="hu-HU" dirty="0" err="1"/>
              <a:t>jet</a:t>
            </a:r>
            <a:r>
              <a:rPr lang="hu-HU" dirty="0"/>
              <a:t> képződése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44430CF-0FF9-4976-ACF7-9FA6D3212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Meghatározható maximum buboréknyomás módszerrel</a:t>
            </a:r>
          </a:p>
          <a:p>
            <a:endParaRPr lang="hu-HU" dirty="0"/>
          </a:p>
          <a:p>
            <a:r>
              <a:rPr lang="hu-HU" dirty="0"/>
              <a:t>Gyors </a:t>
            </a:r>
            <a:r>
              <a:rPr lang="hu-HU" dirty="0" err="1"/>
              <a:t>jet</a:t>
            </a:r>
            <a:r>
              <a:rPr lang="hu-HU" dirty="0"/>
              <a:t>(sugár) esetén  a szituáció nagyon komplex, összetett lehet</a:t>
            </a:r>
          </a:p>
          <a:p>
            <a:r>
              <a:rPr lang="hu-HU" dirty="0"/>
              <a:t>A </a:t>
            </a:r>
            <a:r>
              <a:rPr lang="hu-HU" dirty="0" err="1"/>
              <a:t>tenzid</a:t>
            </a:r>
            <a:r>
              <a:rPr lang="hu-HU" dirty="0"/>
              <a:t> molekulák gyors adszorpciója nélkülözhetetlen különösen a </a:t>
            </a:r>
            <a:r>
              <a:rPr lang="hu-HU" dirty="0" err="1"/>
              <a:t>a</a:t>
            </a:r>
            <a:r>
              <a:rPr lang="hu-HU" dirty="0"/>
              <a:t> </a:t>
            </a:r>
            <a:r>
              <a:rPr lang="hu-HU" dirty="0" err="1"/>
              <a:t>fuvókábó</a:t>
            </a:r>
            <a:r>
              <a:rPr lang="hu-HU" dirty="0"/>
              <a:t>(</a:t>
            </a:r>
            <a:r>
              <a:rPr lang="hu-HU" dirty="0" err="1"/>
              <a:t>szorófejből</a:t>
            </a:r>
            <a:r>
              <a:rPr lang="hu-HU" dirty="0"/>
              <a:t>) kilépő gyors folyadéksugarak esetén </a:t>
            </a:r>
          </a:p>
          <a:p>
            <a:r>
              <a:rPr lang="hu-HU" dirty="0"/>
              <a:t>A molekuláknak gyorsan szét kell oszlaniuk, terülniük a sugár még burkolatlan  részein</a:t>
            </a:r>
          </a:p>
          <a:p>
            <a:r>
              <a:rPr lang="hu-HU" dirty="0"/>
              <a:t>. Ez a MARANGONI  effektus egy formája)</a:t>
            </a:r>
          </a:p>
        </p:txBody>
      </p:sp>
    </p:spTree>
    <p:extLst>
      <p:ext uri="{BB962C8B-B14F-4D97-AF65-F5344CB8AC3E}">
        <p14:creationId xmlns:p14="http://schemas.microsoft.com/office/powerpoint/2010/main" val="17415158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996892E-0B34-4607-86A1-FBB8D79A3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Marangoni</a:t>
            </a:r>
            <a:r>
              <a:rPr lang="hu-HU" dirty="0"/>
              <a:t> hatás: felületi feszültség változása áramlást, mozgást idéz elő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34D7AFA-95EC-41ED-A6D1-4F4E7A349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hlinkClick r:id="rId2"/>
              </a:rPr>
              <a:t>https://commons.wikimedia.org/w/index.php?title=File%3AMarangoni_effect_experimental_demonstration.ogv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101519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052963-1F59-487D-ABF0-027DA48BF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Tenzid</a:t>
            </a:r>
            <a:r>
              <a:rPr lang="hu-HU" dirty="0"/>
              <a:t> molekulák „szétterülése” egy gyors </a:t>
            </a:r>
            <a:r>
              <a:rPr lang="hu-HU" dirty="0" err="1"/>
              <a:t>folyadéksugaron</a:t>
            </a:r>
            <a:r>
              <a:rPr lang="hu-HU" dirty="0"/>
              <a:t>  Sematikus ábrázolás 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7D123FE2-047B-45E9-80D4-6BA65A80AC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0062" y="3029744"/>
            <a:ext cx="3571875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514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E2798DAD-0552-40B4-A6E0-69CFA0A5E5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1695333"/>
              </p:ext>
            </p:extLst>
          </p:nvPr>
        </p:nvGraphicFramePr>
        <p:xfrm>
          <a:off x="1997115" y="1799863"/>
          <a:ext cx="8197770" cy="32582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797196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09E1B3E-D98B-42AB-BA47-7FFFD9065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Polimerek hatása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F7F6221-A0E1-4760-90F1-ADCD6E6EE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magas molekulatömegű polimerek </a:t>
            </a:r>
            <a:r>
              <a:rPr lang="hu-HU" dirty="0" err="1"/>
              <a:t>elsodrodást</a:t>
            </a:r>
            <a:r>
              <a:rPr lang="hu-HU" dirty="0"/>
              <a:t> gátló hatással rendelkeznek</a:t>
            </a:r>
          </a:p>
          <a:p>
            <a:r>
              <a:rPr lang="hu-HU" dirty="0"/>
              <a:t>A vízoldható magas molekulatömegű polimerek nagyobb cseppek képződésének kedveznek</a:t>
            </a:r>
          </a:p>
          <a:p>
            <a:r>
              <a:rPr lang="hu-HU" dirty="0"/>
              <a:t>Ok: viszkozitás  gyors  növekedése  amint a polimer koncentráció  elegendően nagy ahhoz ,hogy a polimer láncok elkezdjenek átfedésbe kerülni: ez egy kritikus polimer koncentráció</a:t>
            </a:r>
          </a:p>
        </p:txBody>
      </p:sp>
    </p:spTree>
    <p:extLst>
      <p:ext uri="{BB962C8B-B14F-4D97-AF65-F5344CB8AC3E}">
        <p14:creationId xmlns:p14="http://schemas.microsoft.com/office/powerpoint/2010/main" val="10301448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eakers with solution on shelf in lab">
            <a:extLst>
              <a:ext uri="{FF2B5EF4-FFF2-40B4-BE49-F238E27FC236}">
                <a16:creationId xmlns:a16="http://schemas.microsoft.com/office/drawing/2014/main" id="{601A607C-A088-4FE8-9B3E-D65B15A46E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BCA59B-4308-420C-A361-0B530B4FEA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adjuváns példák</a:t>
            </a:r>
            <a:endParaRPr lang="hu-H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47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LeafCrossSection(Water)">
            <a:extLst>
              <a:ext uri="{FF2B5EF4-FFF2-40B4-BE49-F238E27FC236}">
                <a16:creationId xmlns:a16="http://schemas.microsoft.com/office/drawing/2014/main" id="{96710B8A-A7D7-4498-A575-2990F7647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-4763"/>
            <a:ext cx="9144000" cy="6867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7" name="Text Box 3">
            <a:extLst>
              <a:ext uri="{FF2B5EF4-FFF2-40B4-BE49-F238E27FC236}">
                <a16:creationId xmlns:a16="http://schemas.microsoft.com/office/drawing/2014/main" id="{B2122BF7-AA70-4E2E-A51F-B636294194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6430964"/>
            <a:ext cx="31242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  <a:ea typeface="MS PGothic" panose="020B0600070205080204" pitchFamily="34" charset="-128"/>
              </a:rPr>
              <a:t>Copyright Precision Laboratories, Inc. 2005</a:t>
            </a:r>
          </a:p>
        </p:txBody>
      </p:sp>
    </p:spTree>
  </p:cSld>
  <p:clrMapOvr>
    <a:masterClrMapping/>
  </p:clrMapOvr>
  <p:transition spd="slow" advTm="10000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4807F8C3-B6C0-43B4-9A4D-606C02E1AC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6AEE4006-E013-444D-803B-B245FFB1DAF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56324" name="Picture 4" descr="LeafCrossSection(Super) (2)">
            <a:extLst>
              <a:ext uri="{FF2B5EF4-FFF2-40B4-BE49-F238E27FC236}">
                <a16:creationId xmlns:a16="http://schemas.microsoft.com/office/drawing/2014/main" id="{5C492A00-FDD5-4C30-9031-F84C95345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-9525"/>
            <a:ext cx="9144000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325" name="Text Box 5">
            <a:extLst>
              <a:ext uri="{FF2B5EF4-FFF2-40B4-BE49-F238E27FC236}">
                <a16:creationId xmlns:a16="http://schemas.microsoft.com/office/drawing/2014/main" id="{1ED61E13-82DE-4437-9333-10CC880247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6430964"/>
            <a:ext cx="31242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Copyright Precision Laboratories, Inc. 2005</a:t>
            </a:r>
          </a:p>
        </p:txBody>
      </p:sp>
    </p:spTree>
  </p:cSld>
  <p:clrMapOvr>
    <a:masterClrMapping/>
  </p:clrMapOvr>
  <p:transition spd="slow" advTm="10000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D624034F-FEDA-4A2A-839C-D2014D8696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27060DB0-35DB-41A6-8D3B-8C4A039FFD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64516" name="Picture 4" descr="LeafCrossSection(Sticker) (2)">
            <a:extLst>
              <a:ext uri="{FF2B5EF4-FFF2-40B4-BE49-F238E27FC236}">
                <a16:creationId xmlns:a16="http://schemas.microsoft.com/office/drawing/2014/main" id="{0EFEE060-899E-4A16-96C3-9AA52C481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-9525"/>
            <a:ext cx="9144000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17" name="Text Box 5">
            <a:extLst>
              <a:ext uri="{FF2B5EF4-FFF2-40B4-BE49-F238E27FC236}">
                <a16:creationId xmlns:a16="http://schemas.microsoft.com/office/drawing/2014/main" id="{AEA0A563-E856-413D-86DF-FBD4298D44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6430964"/>
            <a:ext cx="31242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Copyright Precision Laboratories, Inc. 2005</a:t>
            </a:r>
          </a:p>
        </p:txBody>
      </p:sp>
    </p:spTree>
  </p:cSld>
  <p:clrMapOvr>
    <a:masterClrMapping/>
  </p:clrMapOvr>
  <p:transition spd="slow" advTm="10000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ext Box 2">
            <a:extLst>
              <a:ext uri="{FF2B5EF4-FFF2-40B4-BE49-F238E27FC236}">
                <a16:creationId xmlns:a16="http://schemas.microsoft.com/office/drawing/2014/main" id="{13E3AB8B-6DF4-4B94-BB7F-816619A33A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762000"/>
            <a:ext cx="81534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endParaRPr lang="en-US" altLang="en-US" sz="1800">
              <a:latin typeface="Arial" panose="020B0604020202020204" pitchFamily="34" charset="0"/>
            </a:endParaRPr>
          </a:p>
        </p:txBody>
      </p:sp>
      <p:pic>
        <p:nvPicPr>
          <p:cNvPr id="65539" name="Picture 3" descr="LeafCrossSection(Ordinary)NIS">
            <a:extLst>
              <a:ext uri="{FF2B5EF4-FFF2-40B4-BE49-F238E27FC236}">
                <a16:creationId xmlns:a16="http://schemas.microsoft.com/office/drawing/2014/main" id="{CDD4293C-B69E-4CA7-8E73-6934CD2F4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540" name="Text Box 4">
            <a:extLst>
              <a:ext uri="{FF2B5EF4-FFF2-40B4-BE49-F238E27FC236}">
                <a16:creationId xmlns:a16="http://schemas.microsoft.com/office/drawing/2014/main" id="{5249C9AC-1FE3-4764-B065-72D6ED67EE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6430964"/>
            <a:ext cx="31242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Copyright Precision Laboratories, Inc. 2005</a:t>
            </a:r>
          </a:p>
        </p:txBody>
      </p:sp>
    </p:spTree>
  </p:cSld>
  <p:clrMapOvr>
    <a:masterClrMapping/>
  </p:clrMapOvr>
  <p:transition spd="slow" advTm="10000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3C86CF20-F752-4C10-B653-44614E17C8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89CD20C2-3D09-46D0-BDA5-525A54AD4D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66564" name="Picture 4" descr="LeafCrossSection(CropOil) (2)">
            <a:extLst>
              <a:ext uri="{FF2B5EF4-FFF2-40B4-BE49-F238E27FC236}">
                <a16:creationId xmlns:a16="http://schemas.microsoft.com/office/drawing/2014/main" id="{B6D25A77-8C8B-4985-ACEF-30978B3B0B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-19050"/>
            <a:ext cx="9144000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565" name="Text Box 5">
            <a:extLst>
              <a:ext uri="{FF2B5EF4-FFF2-40B4-BE49-F238E27FC236}">
                <a16:creationId xmlns:a16="http://schemas.microsoft.com/office/drawing/2014/main" id="{31837307-D752-46EF-9D2E-C749109A4C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6430964"/>
            <a:ext cx="31242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Copyright Precision Laboratories, Inc. 2005</a:t>
            </a:r>
          </a:p>
        </p:txBody>
      </p:sp>
      <p:grpSp>
        <p:nvGrpSpPr>
          <p:cNvPr id="66566" name="Group 6">
            <a:extLst>
              <a:ext uri="{FF2B5EF4-FFF2-40B4-BE49-F238E27FC236}">
                <a16:creationId xmlns:a16="http://schemas.microsoft.com/office/drawing/2014/main" id="{ADF1F479-7B2D-44F9-A6B9-D1638ED9E278}"/>
              </a:ext>
            </a:extLst>
          </p:cNvPr>
          <p:cNvGrpSpPr>
            <a:grpSpLocks/>
          </p:cNvGrpSpPr>
          <p:nvPr/>
        </p:nvGrpSpPr>
        <p:grpSpPr bwMode="auto">
          <a:xfrm>
            <a:off x="9328150" y="5829300"/>
            <a:ext cx="1187450" cy="878840"/>
            <a:chOff x="7956" y="13559"/>
            <a:chExt cx="1870" cy="1384"/>
          </a:xfrm>
        </p:grpSpPr>
        <p:pic>
          <p:nvPicPr>
            <p:cNvPr id="66567" name="Picture 7" descr="logo">
              <a:extLst>
                <a:ext uri="{FF2B5EF4-FFF2-40B4-BE49-F238E27FC236}">
                  <a16:creationId xmlns:a16="http://schemas.microsoft.com/office/drawing/2014/main" id="{6F72F862-B088-456C-8FFB-88FBB69216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56" y="13559"/>
              <a:ext cx="1870" cy="9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568" name="Text Box 8">
              <a:extLst>
                <a:ext uri="{FF2B5EF4-FFF2-40B4-BE49-F238E27FC236}">
                  <a16:creationId xmlns:a16="http://schemas.microsoft.com/office/drawing/2014/main" id="{6E3BE1AC-E61E-4209-83C7-4F3403643B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34" y="14594"/>
              <a:ext cx="1715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Calibri" panose="020F0502020204030204" pitchFamily="34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80000"/>
                </a:lnSpc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anose="020B0604020202020204" pitchFamily="34" charset="0"/>
                </a:rPr>
                <a:t>413 Main Street</a:t>
              </a:r>
              <a:br>
                <a:rPr lang="en-US" altLang="en-US" sz="900">
                  <a:latin typeface="Arial" panose="020B0604020202020204" pitchFamily="34" charset="0"/>
                </a:rPr>
              </a:br>
              <a:r>
                <a:rPr lang="en-US" altLang="en-US" sz="900">
                  <a:latin typeface="Arial" panose="020B0604020202020204" pitchFamily="34" charset="0"/>
                </a:rPr>
                <a:t>Severn, NC 27877</a:t>
              </a:r>
              <a:endParaRPr lang="en-US" altLang="en-US" sz="180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slow" advTm="10000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72EE23-F5ED-47EA-BB21-E41091DAD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Kategoriák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B8FE13A-A913-4D2E-A7C6-1A52A08A0DF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10000"/>
              </a:lnSpc>
              <a:buClr>
                <a:schemeClr val="tx1"/>
              </a:buClr>
              <a:buSzPct val="70000"/>
              <a:defRPr/>
            </a:pPr>
            <a:r>
              <a:rPr lang="en-US" altLang="en-US" sz="3200" dirty="0">
                <a:ea typeface="ヒラギノ角ゴ ProN W3"/>
                <a:cs typeface="ヒラギノ角ゴ ProN W3"/>
                <a:sym typeface="Gill Sans"/>
              </a:rPr>
              <a:t>Adjuvant Categories</a:t>
            </a:r>
          </a:p>
          <a:p>
            <a:pPr lvl="1">
              <a:lnSpc>
                <a:spcPct val="110000"/>
              </a:lnSpc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  <a:defRPr/>
            </a:pPr>
            <a:r>
              <a:rPr lang="en-US" altLang="en-US" dirty="0">
                <a:ea typeface="ヒラギノ角ゴ ProN W3"/>
                <a:cs typeface="ヒラギノ角ゴ ProN W3"/>
                <a:sym typeface="Gill Sans"/>
              </a:rPr>
              <a:t>Utility Modifiers </a:t>
            </a:r>
          </a:p>
          <a:p>
            <a:pPr lvl="1">
              <a:lnSpc>
                <a:spcPct val="110000"/>
              </a:lnSpc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  <a:defRPr/>
            </a:pPr>
            <a:r>
              <a:rPr lang="en-US" altLang="en-US" dirty="0">
                <a:ea typeface="ヒラギノ角ゴ ProN W3"/>
                <a:cs typeface="ヒラギノ角ゴ ProN W3"/>
                <a:sym typeface="Gill Sans"/>
              </a:rPr>
              <a:t>Spray Modifiers</a:t>
            </a:r>
          </a:p>
          <a:p>
            <a:pPr lvl="1">
              <a:lnSpc>
                <a:spcPct val="110000"/>
              </a:lnSpc>
              <a:buClr>
                <a:schemeClr val="tx1"/>
              </a:buClr>
              <a:buSzPct val="70000"/>
              <a:buFont typeface="Wingdings" panose="05000000000000000000" pitchFamily="2" charset="2"/>
              <a:buChar char="§"/>
              <a:defRPr/>
            </a:pPr>
            <a:r>
              <a:rPr lang="en-US" altLang="en-US" dirty="0">
                <a:ea typeface="ヒラギノ角ゴ ProN W3"/>
                <a:cs typeface="ヒラギノ角ゴ ProN W3"/>
                <a:sym typeface="Gill Sans"/>
              </a:rPr>
              <a:t>Activators</a:t>
            </a:r>
          </a:p>
          <a:p>
            <a:endParaRPr lang="hu-HU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57D30A51-66D9-4FF3-989D-6EF3C47FBC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dirty="0" err="1"/>
              <a:t>Adjuváns</a:t>
            </a:r>
            <a:r>
              <a:rPr lang="hu-HU" dirty="0"/>
              <a:t> </a:t>
            </a:r>
            <a:r>
              <a:rPr lang="hu-HU" dirty="0" err="1"/>
              <a:t>kategoriák</a:t>
            </a:r>
            <a:endParaRPr lang="hu-HU" dirty="0"/>
          </a:p>
          <a:p>
            <a:pPr lvl="1"/>
            <a:r>
              <a:rPr lang="hu-HU" dirty="0"/>
              <a:t>Használhatóság </a:t>
            </a:r>
            <a:r>
              <a:rPr lang="hu-HU" dirty="0" err="1"/>
              <a:t>modositók</a:t>
            </a:r>
            <a:endParaRPr lang="hu-HU" dirty="0"/>
          </a:p>
          <a:p>
            <a:pPr lvl="1"/>
            <a:r>
              <a:rPr lang="hu-HU" dirty="0"/>
              <a:t>Permet </a:t>
            </a:r>
            <a:r>
              <a:rPr lang="hu-HU" dirty="0" err="1"/>
              <a:t>modositók</a:t>
            </a:r>
            <a:endParaRPr lang="hu-HU" dirty="0"/>
          </a:p>
          <a:p>
            <a:pPr lvl="1"/>
            <a:r>
              <a:rPr lang="hu-HU" dirty="0" err="1"/>
              <a:t>Aktivátorok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135377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3309FE-B3D0-4F2C-8B0B-4A6370F29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Utilility</a:t>
            </a:r>
            <a:r>
              <a:rPr lang="hu-HU" dirty="0"/>
              <a:t> </a:t>
            </a:r>
            <a:r>
              <a:rPr lang="hu-HU" dirty="0" err="1"/>
              <a:t>adjuvánsok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71A51A-79A8-4552-9030-B92F8C3F3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altLang="en-US" sz="3500" dirty="0"/>
              <a:t>Víz-kondicionálók</a:t>
            </a:r>
            <a:endParaRPr lang="en-US" altLang="en-US" sz="3500" dirty="0"/>
          </a:p>
          <a:p>
            <a:pPr lvl="1"/>
            <a:r>
              <a:rPr lang="en-US" altLang="en-US" sz="3000" dirty="0"/>
              <a:t>AMS </a:t>
            </a:r>
            <a:r>
              <a:rPr lang="en-US" altLang="en-US" sz="2800" dirty="0"/>
              <a:t>(water conditioner &amp; activator) </a:t>
            </a:r>
            <a:endParaRPr lang="en-US" altLang="en-US" sz="3000" dirty="0"/>
          </a:p>
          <a:p>
            <a:pPr lvl="1"/>
            <a:r>
              <a:rPr lang="en-US" altLang="en-US" sz="3000" dirty="0"/>
              <a:t>Acidifiers &amp; Buffers</a:t>
            </a:r>
            <a:endParaRPr lang="hu-HU" altLang="en-US" sz="3000" dirty="0"/>
          </a:p>
          <a:p>
            <a:pPr lvl="1"/>
            <a:r>
              <a:rPr lang="hu-HU" altLang="en-US" sz="3000" dirty="0" err="1"/>
              <a:t>vizlágyitók</a:t>
            </a:r>
            <a:endParaRPr lang="en-US" altLang="en-US" sz="3000" dirty="0"/>
          </a:p>
          <a:p>
            <a:pPr lvl="1"/>
            <a:endParaRPr lang="en-US" altLang="en-US" sz="3000" dirty="0"/>
          </a:p>
          <a:p>
            <a:r>
              <a:rPr lang="hu-HU" altLang="en-US" sz="3500" dirty="0"/>
              <a:t>Kompatibilitás fokozók</a:t>
            </a:r>
            <a:endParaRPr lang="en-US" altLang="en-US" sz="3500" dirty="0"/>
          </a:p>
          <a:p>
            <a:endParaRPr lang="en-US" altLang="en-US" sz="3500" dirty="0"/>
          </a:p>
          <a:p>
            <a:r>
              <a:rPr lang="hu-HU" altLang="en-US" sz="3500" dirty="0"/>
              <a:t>Habzásgátlók, habtörők</a:t>
            </a:r>
            <a:endParaRPr lang="en-US" altLang="en-US" sz="3500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1579209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F4548F-5B1A-479E-A981-F2DD214B1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Kompatibilitás fokozó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8A2D4FF-5C69-4279-9604-48FF1E71B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None/>
            </a:pPr>
            <a:r>
              <a:rPr lang="hu-HU" altLang="en-US" sz="3200" dirty="0"/>
              <a:t>Javítja illetve biztosítja a fizikai kompatibilitást</a:t>
            </a:r>
            <a:endParaRPr lang="en-US" altLang="en-US" sz="3200" dirty="0"/>
          </a:p>
          <a:p>
            <a:pPr lvl="2"/>
            <a:r>
              <a:rPr lang="hu-HU" altLang="en-US" sz="2800" dirty="0"/>
              <a:t>Növényvédőszerek között</a:t>
            </a:r>
            <a:endParaRPr lang="en-US" altLang="en-US" sz="2800" dirty="0"/>
          </a:p>
          <a:p>
            <a:pPr lvl="2"/>
            <a:r>
              <a:rPr lang="hu-HU" altLang="en-US" sz="2800" dirty="0"/>
              <a:t>Növényvédőszerek és műtrágya-készítmények</a:t>
            </a:r>
            <a:r>
              <a:rPr lang="en-US" altLang="en-US" sz="2800" dirty="0"/>
              <a:t>(UAN &amp; ATS</a:t>
            </a:r>
            <a:r>
              <a:rPr lang="hu-HU" altLang="en-US" sz="2800" dirty="0"/>
              <a:t> </a:t>
            </a:r>
            <a:r>
              <a:rPr lang="hu-HU" altLang="en-US" sz="2800" dirty="0" err="1"/>
              <a:t>stb</a:t>
            </a:r>
            <a:r>
              <a:rPr lang="en-US" altLang="en-US" sz="2800" dirty="0"/>
              <a:t>)</a:t>
            </a:r>
            <a:r>
              <a:rPr lang="hu-HU" altLang="en-US" sz="2800" dirty="0"/>
              <a:t> között</a:t>
            </a:r>
            <a:endParaRPr lang="en-US" altLang="en-US" sz="2800" dirty="0"/>
          </a:p>
          <a:p>
            <a:pPr lvl="1">
              <a:buNone/>
            </a:pPr>
            <a:r>
              <a:rPr lang="en-US" altLang="en-US" sz="3200" dirty="0"/>
              <a:t>	</a:t>
            </a:r>
            <a:r>
              <a:rPr lang="en-US" altLang="en-US" sz="1100" dirty="0"/>
              <a:t>		</a:t>
            </a:r>
            <a:endParaRPr lang="en-US" altLang="en-US" sz="900" dirty="0"/>
          </a:p>
          <a:p>
            <a:pPr lvl="1">
              <a:buNone/>
            </a:pPr>
            <a:r>
              <a:rPr lang="hu-HU" altLang="en-US" sz="3200" dirty="0"/>
              <a:t>Javítja/javíthatja a stabilitást</a:t>
            </a:r>
            <a:endParaRPr lang="en-US" altLang="en-US" sz="3200" dirty="0"/>
          </a:p>
          <a:p>
            <a:pPr lvl="2"/>
            <a:r>
              <a:rPr lang="en-US" altLang="en-US" sz="2800" dirty="0"/>
              <a:t>Use-rate &amp; time</a:t>
            </a:r>
          </a:p>
          <a:p>
            <a:pPr lvl="1">
              <a:buNone/>
            </a:pPr>
            <a:endParaRPr lang="en-US" altLang="en-US" sz="3200" dirty="0"/>
          </a:p>
          <a:p>
            <a:pPr lvl="1">
              <a:buNone/>
            </a:pPr>
            <a:r>
              <a:rPr lang="hu-HU" altLang="en-US" sz="3200" dirty="0"/>
              <a:t>Elősegíti a tisztitást</a:t>
            </a:r>
            <a:r>
              <a:rPr lang="en-US" altLang="en-US" sz="3200" dirty="0"/>
              <a:t>&amp; </a:t>
            </a:r>
            <a:r>
              <a:rPr lang="hu-HU" altLang="en-US" sz="3200" dirty="0"/>
              <a:t>csökkenti a</a:t>
            </a:r>
            <a:r>
              <a:rPr lang="en-US" altLang="en-US" sz="3200" dirty="0"/>
              <a:t> </a:t>
            </a:r>
            <a:r>
              <a:rPr lang="hu-HU" altLang="en-US" sz="3200" dirty="0"/>
              <a:t>keresztszennyezést</a:t>
            </a:r>
            <a:endParaRPr lang="en-US" altLang="en-US" sz="3200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70799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E2798DAD-0552-40B4-A6E0-69CFA0A5E5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884357"/>
              </p:ext>
            </p:extLst>
          </p:nvPr>
        </p:nvGraphicFramePr>
        <p:xfrm>
          <a:off x="1997115" y="1799863"/>
          <a:ext cx="8197770" cy="32582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79074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7652DF-1DF6-48F2-8D95-561E0E848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Spray </a:t>
            </a:r>
            <a:r>
              <a:rPr lang="hu-HU" dirty="0" err="1"/>
              <a:t>modifiers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FB4974F-AF6F-44F8-A7F4-024577520B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en-US" sz="3500" dirty="0"/>
              <a:t>Drift Retardants, Deposition &amp; Retention Aids</a:t>
            </a:r>
          </a:p>
          <a:p>
            <a:pPr lvl="1"/>
            <a:r>
              <a:rPr lang="en-US" altLang="en-US" sz="3000" dirty="0"/>
              <a:t>Wide range of chemistries &amp; performance </a:t>
            </a:r>
          </a:p>
          <a:p>
            <a:pPr lvl="3"/>
            <a:endParaRPr lang="en-US" altLang="en-US" sz="2400" dirty="0"/>
          </a:p>
          <a:p>
            <a:r>
              <a:rPr lang="en-US" altLang="en-US" sz="3500" dirty="0"/>
              <a:t>Spreaders</a:t>
            </a:r>
          </a:p>
          <a:p>
            <a:pPr lvl="1"/>
            <a:r>
              <a:rPr lang="en-US" altLang="en-US" sz="3100" dirty="0"/>
              <a:t> Low surfactant load </a:t>
            </a:r>
          </a:p>
          <a:p>
            <a:pPr lvl="1"/>
            <a:r>
              <a:rPr lang="en-US" altLang="en-US" sz="3100" dirty="0"/>
              <a:t>Super spreaders / siloxanes</a:t>
            </a:r>
          </a:p>
          <a:p>
            <a:pPr lvl="3"/>
            <a:endParaRPr lang="en-US" altLang="en-US" sz="2500" dirty="0"/>
          </a:p>
          <a:p>
            <a:r>
              <a:rPr lang="en-US" altLang="en-US" sz="3500" dirty="0"/>
              <a:t>Stickers</a:t>
            </a:r>
          </a:p>
          <a:p>
            <a:endParaRPr lang="hu-HU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4AE56DA-2463-457B-9371-F9502763E42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u-HU" dirty="0"/>
              <a:t>Elsodródást mérséklők, esőállóságot </a:t>
            </a:r>
            <a:r>
              <a:rPr lang="hu-HU" dirty="0" err="1"/>
              <a:t>javitók</a:t>
            </a:r>
            <a:endParaRPr lang="hu-HU" dirty="0"/>
          </a:p>
          <a:p>
            <a:endParaRPr lang="hu-HU" dirty="0"/>
          </a:p>
          <a:p>
            <a:r>
              <a:rPr lang="hu-HU" dirty="0"/>
              <a:t>Szétterülést fokozók (fedettség </a:t>
            </a:r>
            <a:r>
              <a:rPr lang="hu-HU" dirty="0" err="1"/>
              <a:t>javitók</a:t>
            </a:r>
            <a:r>
              <a:rPr lang="hu-HU" dirty="0"/>
              <a:t>)</a:t>
            </a:r>
          </a:p>
          <a:p>
            <a:endParaRPr lang="hu-HU" dirty="0"/>
          </a:p>
          <a:p>
            <a:r>
              <a:rPr lang="hu-HU" dirty="0"/>
              <a:t>Tapadásfokozók, ragasztók</a:t>
            </a:r>
          </a:p>
        </p:txBody>
      </p:sp>
    </p:spTree>
    <p:extLst>
      <p:ext uri="{BB962C8B-B14F-4D97-AF65-F5344CB8AC3E}">
        <p14:creationId xmlns:p14="http://schemas.microsoft.com/office/powerpoint/2010/main" val="15678660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19E1C8-93FA-45CE-BCE5-49A3FA17E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Elsodródást gátlók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A8B7AE2-EE3D-411E-8914-164596932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800052" lvl="1" indent="-342900">
              <a:lnSpc>
                <a:spcPct val="85000"/>
              </a:lnSpc>
              <a:spcBef>
                <a:spcPct val="40000"/>
              </a:spcBef>
              <a:defRPr/>
            </a:pPr>
            <a:r>
              <a:rPr lang="en-US" sz="3200" dirty="0">
                <a:solidFill>
                  <a:prstClr val="black"/>
                </a:solidFill>
                <a:cs typeface="Arial" charset="0"/>
              </a:rPr>
              <a:t>Polyacrylamide</a:t>
            </a:r>
          </a:p>
          <a:p>
            <a:pPr marL="1257252" lvl="2" indent="-342900">
              <a:lnSpc>
                <a:spcPct val="85000"/>
              </a:lnSpc>
              <a:spcBef>
                <a:spcPct val="40000"/>
              </a:spcBef>
              <a:buFontTx/>
              <a:buChar char="-"/>
              <a:defRPr/>
            </a:pPr>
            <a:r>
              <a:rPr lang="en-US" sz="2400" dirty="0">
                <a:solidFill>
                  <a:prstClr val="black"/>
                </a:solidFill>
                <a:cs typeface="Arial" charset="0"/>
              </a:rPr>
              <a:t>30% concentrates</a:t>
            </a:r>
          </a:p>
          <a:p>
            <a:pPr marL="1257252" lvl="2" indent="-342900">
              <a:lnSpc>
                <a:spcPct val="85000"/>
              </a:lnSpc>
              <a:spcBef>
                <a:spcPct val="40000"/>
              </a:spcBef>
              <a:buFontTx/>
              <a:buChar char="-"/>
              <a:defRPr/>
            </a:pPr>
            <a:r>
              <a:rPr lang="en-US" sz="2400" dirty="0">
                <a:solidFill>
                  <a:prstClr val="black"/>
                </a:solidFill>
                <a:cs typeface="Arial" charset="0"/>
              </a:rPr>
              <a:t>Next generation / premix compatible / multifunctional</a:t>
            </a:r>
          </a:p>
          <a:p>
            <a:pPr marL="1257204" lvl="2" indent="-342900">
              <a:lnSpc>
                <a:spcPct val="85000"/>
              </a:lnSpc>
              <a:spcBef>
                <a:spcPct val="40000"/>
              </a:spcBef>
              <a:defRPr/>
            </a:pPr>
            <a:endParaRPr lang="en-US" sz="1600" dirty="0">
              <a:solidFill>
                <a:prstClr val="black"/>
              </a:solidFill>
              <a:cs typeface="Arial" charset="0"/>
            </a:endParaRPr>
          </a:p>
          <a:p>
            <a:pPr marL="742874" lvl="1" indent="-285722">
              <a:lnSpc>
                <a:spcPct val="85000"/>
              </a:lnSpc>
              <a:spcBef>
                <a:spcPct val="40000"/>
              </a:spcBef>
              <a:buFont typeface="Times" pitchFamily="28" charset="0"/>
              <a:buChar char="•"/>
              <a:defRPr/>
            </a:pPr>
            <a:r>
              <a:rPr lang="en-US" sz="3200" dirty="0">
                <a:solidFill>
                  <a:prstClr val="black"/>
                </a:solidFill>
                <a:cs typeface="Arial" charset="0"/>
              </a:rPr>
              <a:t>Surfactant / Oil blends</a:t>
            </a:r>
          </a:p>
          <a:p>
            <a:pPr marL="1257252" lvl="2" indent="-342900">
              <a:lnSpc>
                <a:spcPct val="85000"/>
              </a:lnSpc>
              <a:spcBef>
                <a:spcPct val="40000"/>
              </a:spcBef>
              <a:buFontTx/>
              <a:buChar char="-"/>
              <a:defRPr/>
            </a:pPr>
            <a:r>
              <a:rPr lang="en-US" sz="2400" dirty="0">
                <a:solidFill>
                  <a:prstClr val="black"/>
                </a:solidFill>
                <a:cs typeface="Arial" charset="0"/>
              </a:rPr>
              <a:t>Select surfactant structures</a:t>
            </a:r>
          </a:p>
          <a:p>
            <a:pPr marL="1714452" lvl="3" indent="-342900">
              <a:lnSpc>
                <a:spcPct val="85000"/>
              </a:lnSpc>
              <a:spcBef>
                <a:spcPct val="40000"/>
              </a:spcBef>
              <a:buFontTx/>
              <a:buChar char="-"/>
              <a:defRPr/>
            </a:pPr>
            <a:endParaRPr lang="en-US" sz="1600" dirty="0">
              <a:solidFill>
                <a:prstClr val="black"/>
              </a:solidFill>
              <a:cs typeface="Arial" charset="0"/>
            </a:endParaRPr>
          </a:p>
          <a:p>
            <a:pPr marL="800052" lvl="1" indent="-342900">
              <a:lnSpc>
                <a:spcPct val="85000"/>
              </a:lnSpc>
              <a:spcBef>
                <a:spcPct val="40000"/>
              </a:spcBef>
              <a:defRPr/>
            </a:pPr>
            <a:r>
              <a:rPr lang="en-US" sz="3200" dirty="0">
                <a:solidFill>
                  <a:prstClr val="black"/>
                </a:solidFill>
                <a:cs typeface="Arial" charset="0"/>
              </a:rPr>
              <a:t>Organic polymers</a:t>
            </a:r>
          </a:p>
          <a:p>
            <a:pPr marL="1257252" lvl="2" indent="-342900">
              <a:lnSpc>
                <a:spcPct val="85000"/>
              </a:lnSpc>
              <a:spcBef>
                <a:spcPct val="40000"/>
              </a:spcBef>
              <a:buFontTx/>
              <a:buChar char="-"/>
              <a:defRPr/>
            </a:pPr>
            <a:r>
              <a:rPr lang="en-US" sz="2400" dirty="0">
                <a:solidFill>
                  <a:prstClr val="black"/>
                </a:solidFill>
                <a:cs typeface="Arial" charset="0"/>
              </a:rPr>
              <a:t>Hydroxy Propyl Guar</a:t>
            </a:r>
          </a:p>
          <a:p>
            <a:pPr marL="1257252" lvl="2" indent="-342900">
              <a:lnSpc>
                <a:spcPct val="85000"/>
              </a:lnSpc>
              <a:spcBef>
                <a:spcPct val="40000"/>
              </a:spcBef>
              <a:buFontTx/>
              <a:buChar char="-"/>
              <a:defRPr/>
            </a:pPr>
            <a:r>
              <a:rPr lang="en-US" sz="2400" dirty="0">
                <a:solidFill>
                  <a:prstClr val="black"/>
                </a:solidFill>
                <a:cs typeface="Arial" charset="0"/>
              </a:rPr>
              <a:t>Superior drift control &amp; droplet retention</a:t>
            </a:r>
          </a:p>
          <a:p>
            <a:pPr marL="742874" lvl="1" indent="-285722">
              <a:lnSpc>
                <a:spcPct val="85000"/>
              </a:lnSpc>
              <a:spcBef>
                <a:spcPct val="40000"/>
              </a:spcBef>
              <a:buFont typeface="Times" pitchFamily="28" charset="0"/>
              <a:buChar char="•"/>
              <a:defRPr/>
            </a:pPr>
            <a:endParaRPr lang="en-US" sz="1600" dirty="0">
              <a:solidFill>
                <a:prstClr val="black"/>
              </a:solidFill>
              <a:cs typeface="Arial" charset="0"/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8987648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2ED7A35-D36C-4677-8CC9-42C68AE6E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Cseppspektrum permetezés  - </a:t>
            </a:r>
            <a:r>
              <a:rPr lang="hu-HU" dirty="0" err="1"/>
              <a:t>szorófej</a:t>
            </a:r>
            <a:r>
              <a:rPr lang="hu-HU" dirty="0"/>
              <a:t>/</a:t>
            </a:r>
            <a:r>
              <a:rPr lang="hu-HU" dirty="0" err="1"/>
              <a:t>fuvóka</a:t>
            </a:r>
            <a:endParaRPr lang="hu-HU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F686D13-B237-4E1E-8829-B8CBBBD64A1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4373" y="2217107"/>
            <a:ext cx="5763277" cy="3933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27277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F438DA0C-F8FF-418A-AEC3-8B776FD91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225" y="704850"/>
            <a:ext cx="859155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037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445B2FB-1CCD-45BD-BF8A-339654634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Aktivátor</a:t>
            </a:r>
            <a:r>
              <a:rPr lang="hu-HU" dirty="0"/>
              <a:t> </a:t>
            </a:r>
            <a:r>
              <a:rPr lang="hu-HU" dirty="0" err="1"/>
              <a:t>adjuvants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1A3A398-770D-4D1E-AC72-EC25A6718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3500" dirty="0">
                <a:solidFill>
                  <a:srgbClr val="FF0000"/>
                </a:solidFill>
              </a:rPr>
              <a:t>Surfactants</a:t>
            </a:r>
          </a:p>
          <a:p>
            <a:pPr lvl="1"/>
            <a:r>
              <a:rPr lang="en-US" altLang="en-US" sz="3000" dirty="0">
                <a:solidFill>
                  <a:srgbClr val="FF0000"/>
                </a:solidFill>
              </a:rPr>
              <a:t>General Purpose NIS (older chemistry)</a:t>
            </a:r>
          </a:p>
          <a:p>
            <a:pPr lvl="1"/>
            <a:r>
              <a:rPr lang="en-US" altLang="en-US" sz="3000" dirty="0">
                <a:solidFill>
                  <a:srgbClr val="FF0000"/>
                </a:solidFill>
              </a:rPr>
              <a:t>Specific Use (better chemistry, more active)</a:t>
            </a:r>
          </a:p>
          <a:p>
            <a:endParaRPr lang="en-US" altLang="en-US" sz="1900" dirty="0">
              <a:solidFill>
                <a:srgbClr val="FF0000"/>
              </a:solidFill>
            </a:endParaRPr>
          </a:p>
          <a:p>
            <a:r>
              <a:rPr lang="en-US" altLang="en-US" sz="3500" dirty="0"/>
              <a:t>Penetrants</a:t>
            </a:r>
          </a:p>
          <a:p>
            <a:pPr lvl="1"/>
            <a:r>
              <a:rPr lang="en-US" altLang="en-US" sz="3000" dirty="0"/>
              <a:t>Modified Seed Oils (MSO)</a:t>
            </a:r>
          </a:p>
          <a:p>
            <a:pPr lvl="1"/>
            <a:r>
              <a:rPr lang="en-US" altLang="en-US" sz="3000" dirty="0"/>
              <a:t>Crop Oil Concentrates (COC)</a:t>
            </a:r>
          </a:p>
          <a:p>
            <a:pPr lvl="1"/>
            <a:r>
              <a:rPr lang="en-US" altLang="en-US" sz="3000" dirty="0"/>
              <a:t>High Surfactant Oils (HSO)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74520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hu-HU" sz="4400"/>
              <a:t>adjuváns megválasztása függ</a:t>
            </a:r>
            <a:endParaRPr lang="hu-HU" sz="4400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F08D0C87-F4CF-4E18-A991-759CDE2AAA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Font typeface="+mj-lt"/>
              <a:buAutoNum type="arabicPeriod"/>
            </a:pPr>
            <a:r>
              <a:rPr lang="hu-HU" sz="2800"/>
              <a:t>a hatóanyag v</a:t>
            </a:r>
            <a:r>
              <a:rPr lang="en-GB" sz="2800"/>
              <a:t>í</a:t>
            </a:r>
            <a:r>
              <a:rPr lang="hu-HU" sz="2800"/>
              <a:t>zoldható vagy oldhatatlan</a:t>
            </a:r>
            <a:br>
              <a:rPr lang="en-GB" sz="2800"/>
            </a:br>
            <a:r>
              <a:rPr lang="hu-HU" sz="2800"/>
              <a:t>oldhatóság, megoszlási hányados (log P)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GB" sz="2400"/>
              <a:t>m</a:t>
            </a:r>
            <a:r>
              <a:rPr lang="hu-HU" sz="2400"/>
              <a:t>egoszlás oktanol és víz fázisban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GB" sz="2400"/>
              <a:t>n</a:t>
            </a:r>
            <a:r>
              <a:rPr lang="hu-HU" sz="2400"/>
              <a:t>agyobb log P a hatóanyag nagyobb lipofilitását fejezi ki</a:t>
            </a:r>
            <a:endParaRPr lang="en-GB" sz="2400"/>
          </a:p>
          <a:p>
            <a:pPr marL="514350" indent="-514350" algn="l">
              <a:buFont typeface="+mj-lt"/>
              <a:buAutoNum type="arabicPeriod"/>
            </a:pPr>
            <a:r>
              <a:rPr lang="hu-HU" sz="2800"/>
              <a:t>hatásmód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hu-HU" sz="2400"/>
              <a:t>szisztemikus vagy nem-szisztemikus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hu-HU" sz="2400"/>
              <a:t>szelekt</a:t>
            </a:r>
            <a:r>
              <a:rPr lang="en-GB" sz="2400"/>
              <a:t>í</a:t>
            </a:r>
            <a:r>
              <a:rPr lang="hu-HU" sz="2400"/>
              <a:t>v vagy nem szelekt</a:t>
            </a:r>
            <a:r>
              <a:rPr lang="en-GB" sz="2400"/>
              <a:t>í</a:t>
            </a:r>
            <a:r>
              <a:rPr lang="hu-HU" sz="2400"/>
              <a:t>v</a:t>
            </a:r>
            <a:endParaRPr lang="en-GB" sz="2400"/>
          </a:p>
          <a:p>
            <a:pPr marL="514350" indent="-514350" algn="l">
              <a:buFont typeface="+mj-lt"/>
              <a:buAutoNum type="arabicPeriod"/>
            </a:pPr>
            <a:r>
              <a:rPr lang="hu-HU" sz="2800"/>
              <a:t>format</a:t>
            </a:r>
            <a:r>
              <a:rPr lang="en-GB" sz="2800"/>
              <a:t>í</a:t>
            </a:r>
            <a:r>
              <a:rPr lang="hu-HU" sz="2800"/>
              <a:t>pus</a:t>
            </a:r>
          </a:p>
        </p:txBody>
      </p:sp>
    </p:spTree>
    <p:extLst>
      <p:ext uri="{BB962C8B-B14F-4D97-AF65-F5344CB8AC3E}">
        <p14:creationId xmlns:p14="http://schemas.microsoft.com/office/powerpoint/2010/main" val="867076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hu-HU" sz="4400"/>
              <a:t>a formuláció optimalizálása</a:t>
            </a:r>
            <a:endParaRPr lang="hu-HU" sz="4400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F08D0C87-F4CF-4E18-A991-759CDE2AAA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buFont typeface="+mj-lt"/>
              <a:buAutoNum type="arabicPeriod"/>
            </a:pPr>
            <a:r>
              <a:rPr lang="en-GB" sz="2800"/>
              <a:t>milyen tényezők/folyamatok szabják meg, hogy a hatóanyag dózis hányad része jut el a hatáskifejtés helyszínére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spray deposition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wetting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spreading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adhesion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retention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GB" sz="2800"/>
              <a:t>uptake aktiválása: tenzid hozzáadásával 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GB" sz="2400"/>
              <a:t>speciális kölcsönhatások a tenzid, a hatóanyag és cél-szervezet </a:t>
            </a:r>
            <a:br>
              <a:rPr lang="en-GB" sz="2400"/>
            </a:br>
            <a:r>
              <a:rPr lang="en-GB" sz="2400"/>
              <a:t>(target species) között</a:t>
            </a:r>
          </a:p>
          <a:p>
            <a:pPr algn="l"/>
            <a:endParaRPr lang="en-GB" sz="2800"/>
          </a:p>
          <a:p>
            <a:pPr algn="l"/>
            <a:endParaRPr lang="en-GB" sz="2800"/>
          </a:p>
          <a:p>
            <a:pPr algn="l"/>
            <a:endParaRPr lang="hu-HU" sz="2800"/>
          </a:p>
        </p:txBody>
      </p:sp>
    </p:spTree>
    <p:extLst>
      <p:ext uri="{BB962C8B-B14F-4D97-AF65-F5344CB8AC3E}">
        <p14:creationId xmlns:p14="http://schemas.microsoft.com/office/powerpoint/2010/main" val="3733836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A615FF17-4CE5-4103-912E-4E51C6180A5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3EAE4023-D2A0-4980-80FF-066E51683C8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hu-HU" sz="4400"/>
              <a:t>tenzidek mint adjuvánsok</a:t>
            </a:r>
            <a:endParaRPr lang="hu-HU" sz="4400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F08D0C87-F4CF-4E18-A991-759CDE2AAAF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a tenzidek a legfontosabb adjuvánsok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2800"/>
              <a:t>esetenként polimerek még hozzáadunk: </a:t>
            </a:r>
            <a:br>
              <a:rPr lang="en-GB" sz="2800"/>
            </a:br>
            <a:r>
              <a:rPr lang="en-GB" sz="2800"/>
              <a:t>tapadásfokozó (sticker) és elsodrodás gátló (anti-drift)</a:t>
            </a:r>
          </a:p>
        </p:txBody>
      </p:sp>
    </p:spTree>
    <p:extLst>
      <p:ext uri="{BB962C8B-B14F-4D97-AF65-F5344CB8AC3E}">
        <p14:creationId xmlns:p14="http://schemas.microsoft.com/office/powerpoint/2010/main" val="11214748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2137</Words>
  <Application>Microsoft Office PowerPoint</Application>
  <PresentationFormat>Widescreen</PresentationFormat>
  <Paragraphs>332</Paragraphs>
  <Slides>64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0" baseType="lpstr">
      <vt:lpstr>Arial</vt:lpstr>
      <vt:lpstr>Calibri</vt:lpstr>
      <vt:lpstr>Calibri Light</vt:lpstr>
      <vt:lpstr>Times</vt:lpstr>
      <vt:lpstr>Wingdings</vt:lpstr>
      <vt:lpstr>Office-téma</vt:lpstr>
      <vt:lpstr>hatásfokozó adjuvánsok</vt:lpstr>
      <vt:lpstr>PowerPoint Presentation</vt:lpstr>
      <vt:lpstr>adjuvánsválasztás alapjai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dinamika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töménység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kölcsönhatások a határfelületen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cseppképzés és adhézió</vt:lpstr>
      <vt:lpstr>Tenzidek és polimerek hatása a cseppspektrumra</vt:lpstr>
      <vt:lpstr>Tenziddel a csepméretért</vt:lpstr>
      <vt:lpstr>Micellák szerepe</vt:lpstr>
      <vt:lpstr>Micella hatás</vt:lpstr>
      <vt:lpstr>Dinamikus felületi feszültség, gyors jet képződése</vt:lpstr>
      <vt:lpstr>Marangoni hatás: felületi feszültség változása áramlást, mozgást idéz elő</vt:lpstr>
      <vt:lpstr>Tenzid molekulák „szétterülése” egy gyors folyadéksugaron  Sematikus ábrázolás </vt:lpstr>
      <vt:lpstr>Polimerek hatása</vt:lpstr>
      <vt:lpstr>adjuváns példák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Kategoriák</vt:lpstr>
      <vt:lpstr>Utilility adjuvánsok</vt:lpstr>
      <vt:lpstr>Kompatibilitás fokozó</vt:lpstr>
      <vt:lpstr>Spray modifiers</vt:lpstr>
      <vt:lpstr>Elsodródást gátlók</vt:lpstr>
      <vt:lpstr>Cseppspektrum permetezés  - szorófej/fuvóka</vt:lpstr>
      <vt:lpstr>PowerPoint Presentation</vt:lpstr>
      <vt:lpstr>Aktivátor adjuvants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hatásfokozó adjuvánsok</dc:title>
  <dc:creator>Liliána Bohus</dc:creator>
  <cp:lastModifiedBy>Liliána Bohus</cp:lastModifiedBy>
  <cp:revision>9</cp:revision>
  <dcterms:created xsi:type="dcterms:W3CDTF">2020-05-20T06:09:44Z</dcterms:created>
  <dcterms:modified xsi:type="dcterms:W3CDTF">2020-05-20T06:16:25Z</dcterms:modified>
</cp:coreProperties>
</file>